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6"/>
  </p:notesMasterIdLst>
  <p:sldIdLst>
    <p:sldId id="256" r:id="rId2"/>
    <p:sldId id="280" r:id="rId3"/>
    <p:sldId id="259" r:id="rId4"/>
    <p:sldId id="276" r:id="rId5"/>
    <p:sldId id="258" r:id="rId6"/>
    <p:sldId id="275" r:id="rId7"/>
    <p:sldId id="273" r:id="rId8"/>
    <p:sldId id="277" r:id="rId9"/>
    <p:sldId id="260" r:id="rId10"/>
    <p:sldId id="261" r:id="rId11"/>
    <p:sldId id="262" r:id="rId12"/>
    <p:sldId id="270" r:id="rId13"/>
    <p:sldId id="264" r:id="rId14"/>
    <p:sldId id="278" r:id="rId15"/>
    <p:sldId id="266" r:id="rId16"/>
    <p:sldId id="274" r:id="rId17"/>
    <p:sldId id="267" r:id="rId18"/>
    <p:sldId id="282" r:id="rId19"/>
    <p:sldId id="283" r:id="rId20"/>
    <p:sldId id="281" r:id="rId21"/>
    <p:sldId id="268" r:id="rId22"/>
    <p:sldId id="271" r:id="rId23"/>
    <p:sldId id="272" r:id="rId24"/>
    <p:sldId id="279"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3350" autoAdjust="0"/>
    <p:restoredTop sz="82650" autoAdjust="0"/>
  </p:normalViewPr>
  <p:slideViewPr>
    <p:cSldViewPr snapToGrid="0" snapToObjects="1">
      <p:cViewPr>
        <p:scale>
          <a:sx n="134" d="100"/>
          <a:sy n="134" d="100"/>
        </p:scale>
        <p:origin x="-72" y="2274"/>
      </p:cViewPr>
      <p:guideLst>
        <p:guide orient="horz" pos="2160"/>
        <p:guide pos="2880"/>
      </p:guideLst>
    </p:cSldViewPr>
  </p:slideViewPr>
  <p:outlineViewPr>
    <p:cViewPr>
      <p:scale>
        <a:sx n="33" d="100"/>
        <a:sy n="33" d="100"/>
      </p:scale>
      <p:origin x="0" y="6648"/>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5.wmf"/><Relationship Id="rId1" Type="http://schemas.openxmlformats.org/officeDocument/2006/relationships/image" Target="../media/image4.wmf"/><Relationship Id="rId6" Type="http://schemas.openxmlformats.org/officeDocument/2006/relationships/image" Target="../media/image9.wmf"/><Relationship Id="rId5" Type="http://schemas.openxmlformats.org/officeDocument/2006/relationships/image" Target="../media/image8.wmf"/><Relationship Id="rId4" Type="http://schemas.openxmlformats.org/officeDocument/2006/relationships/image" Target="../media/image7.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image" Target="../media/image11.emf"/><Relationship Id="rId5" Type="http://schemas.openxmlformats.org/officeDocument/2006/relationships/image" Target="../media/image15.emf"/><Relationship Id="rId4" Type="http://schemas.openxmlformats.org/officeDocument/2006/relationships/image" Target="../media/image14.e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image" Target="../media/image21.emf"/></Relationships>
</file>

<file path=ppt/drawings/_rels/vmlDrawing4.vml.rels><?xml version="1.0" encoding="UTF-8" standalone="yes"?>
<Relationships xmlns="http://schemas.openxmlformats.org/package/2006/relationships"><Relationship Id="rId8" Type="http://schemas.openxmlformats.org/officeDocument/2006/relationships/image" Target="../media/image35.emf"/><Relationship Id="rId13" Type="http://schemas.openxmlformats.org/officeDocument/2006/relationships/image" Target="../media/image40.emf"/><Relationship Id="rId3" Type="http://schemas.openxmlformats.org/officeDocument/2006/relationships/image" Target="../media/image30.emf"/><Relationship Id="rId7" Type="http://schemas.openxmlformats.org/officeDocument/2006/relationships/image" Target="../media/image34.emf"/><Relationship Id="rId12" Type="http://schemas.openxmlformats.org/officeDocument/2006/relationships/image" Target="../media/image39.emf"/><Relationship Id="rId2" Type="http://schemas.openxmlformats.org/officeDocument/2006/relationships/image" Target="../media/image29.emf"/><Relationship Id="rId1" Type="http://schemas.openxmlformats.org/officeDocument/2006/relationships/image" Target="../media/image28.emf"/><Relationship Id="rId6" Type="http://schemas.openxmlformats.org/officeDocument/2006/relationships/image" Target="../media/image33.emf"/><Relationship Id="rId11" Type="http://schemas.openxmlformats.org/officeDocument/2006/relationships/image" Target="../media/image38.emf"/><Relationship Id="rId5" Type="http://schemas.openxmlformats.org/officeDocument/2006/relationships/image" Target="../media/image32.emf"/><Relationship Id="rId10" Type="http://schemas.openxmlformats.org/officeDocument/2006/relationships/image" Target="../media/image37.emf"/><Relationship Id="rId4" Type="http://schemas.openxmlformats.org/officeDocument/2006/relationships/image" Target="../media/image31.emf"/><Relationship Id="rId9" Type="http://schemas.openxmlformats.org/officeDocument/2006/relationships/image" Target="../media/image36.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51.e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53.emf"/><Relationship Id="rId1" Type="http://schemas.openxmlformats.org/officeDocument/2006/relationships/image" Target="../media/image52.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56.emf"/></Relationships>
</file>

<file path=ppt/drawings/_rels/vmlDrawing8.vml.rels><?xml version="1.0" encoding="UTF-8" standalone="yes"?>
<Relationships xmlns="http://schemas.openxmlformats.org/package/2006/relationships"><Relationship Id="rId8" Type="http://schemas.openxmlformats.org/officeDocument/2006/relationships/image" Target="../media/image64.emf"/><Relationship Id="rId3" Type="http://schemas.openxmlformats.org/officeDocument/2006/relationships/image" Target="../media/image59.emf"/><Relationship Id="rId7" Type="http://schemas.openxmlformats.org/officeDocument/2006/relationships/image" Target="../media/image63.emf"/><Relationship Id="rId12" Type="http://schemas.openxmlformats.org/officeDocument/2006/relationships/image" Target="../media/image68.emf"/><Relationship Id="rId2" Type="http://schemas.openxmlformats.org/officeDocument/2006/relationships/image" Target="../media/image58.emf"/><Relationship Id="rId1" Type="http://schemas.openxmlformats.org/officeDocument/2006/relationships/image" Target="../media/image57.emf"/><Relationship Id="rId6" Type="http://schemas.openxmlformats.org/officeDocument/2006/relationships/image" Target="../media/image62.emf"/><Relationship Id="rId11" Type="http://schemas.openxmlformats.org/officeDocument/2006/relationships/image" Target="../media/image67.emf"/><Relationship Id="rId5" Type="http://schemas.openxmlformats.org/officeDocument/2006/relationships/image" Target="../media/image61.emf"/><Relationship Id="rId10" Type="http://schemas.openxmlformats.org/officeDocument/2006/relationships/image" Target="../media/image66.emf"/><Relationship Id="rId4" Type="http://schemas.openxmlformats.org/officeDocument/2006/relationships/image" Target="../media/image60.emf"/><Relationship Id="rId9" Type="http://schemas.openxmlformats.org/officeDocument/2006/relationships/image" Target="../media/image65.e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71.emf"/><Relationship Id="rId2" Type="http://schemas.openxmlformats.org/officeDocument/2006/relationships/image" Target="../media/image70.emf"/><Relationship Id="rId1" Type="http://schemas.openxmlformats.org/officeDocument/2006/relationships/image" Target="../media/image69.emf"/><Relationship Id="rId6" Type="http://schemas.openxmlformats.org/officeDocument/2006/relationships/image" Target="../media/image74.emf"/><Relationship Id="rId5" Type="http://schemas.openxmlformats.org/officeDocument/2006/relationships/image" Target="../media/image73.emf"/><Relationship Id="rId4" Type="http://schemas.openxmlformats.org/officeDocument/2006/relationships/image" Target="../media/image7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63667C0-2C99-C24A-B9B9-60D4247CD2A4}" type="datetimeFigureOut">
              <a:rPr lang="en-US" smtClean="0"/>
              <a:t>10/3/2013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B600761-6CC0-A149-AF5D-EFFC42A4B156}" type="slidenum">
              <a:rPr lang="en-US" smtClean="0"/>
              <a:t>‹#›</a:t>
            </a:fld>
            <a:endParaRPr lang="en-US"/>
          </a:p>
        </p:txBody>
      </p:sp>
    </p:spTree>
    <p:extLst>
      <p:ext uri="{BB962C8B-B14F-4D97-AF65-F5344CB8AC3E}">
        <p14:creationId xmlns:p14="http://schemas.microsoft.com/office/powerpoint/2010/main" val="3568498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-different</a:t>
            </a:r>
            <a:r>
              <a:rPr lang="en-US" baseline="0" dirty="0" smtClean="0"/>
              <a:t> from causal and direction on dependence</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-manipulation</a:t>
            </a:r>
            <a:r>
              <a:rPr lang="en-US" baseline="0" dirty="0" smtClean="0"/>
              <a:t> to find which causes what</a:t>
            </a:r>
            <a:endParaRPr lang="en-US" dirty="0" smtClean="0"/>
          </a:p>
          <a:p>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a:t>
            </a:r>
            <a:r>
              <a:rPr lang="en-US" sz="1200" kern="1200" dirty="0" smtClean="0">
                <a:solidFill>
                  <a:schemeClr val="tx1"/>
                </a:solidFill>
                <a:effectLst/>
                <a:latin typeface="+mn-lt"/>
                <a:ea typeface="+mn-ea"/>
                <a:cs typeface="+mn-cs"/>
              </a:rPr>
              <a:t>. Direction of dependence implies changes in the behavior of underlying variables relative to the changes on other sets of variables. For</a:t>
            </a:r>
            <a:r>
              <a:rPr lang="en-US" sz="1200" kern="1200" baseline="0" dirty="0" smtClean="0">
                <a:solidFill>
                  <a:schemeClr val="tx1"/>
                </a:solidFill>
                <a:effectLst/>
                <a:latin typeface="+mn-lt"/>
                <a:ea typeface="+mn-ea"/>
                <a:cs typeface="+mn-cs"/>
              </a:rPr>
              <a:t> instance, i</a:t>
            </a:r>
            <a:r>
              <a:rPr lang="en-US" sz="1200" kern="1200" dirty="0" smtClean="0">
                <a:solidFill>
                  <a:schemeClr val="tx1"/>
                </a:solidFill>
                <a:effectLst/>
                <a:latin typeface="+mn-lt"/>
                <a:ea typeface="+mn-ea"/>
                <a:cs typeface="+mn-cs"/>
              </a:rPr>
              <a:t>n bivariate setting, if large (small) values of the random variables tend to occur together then the direction of dependence is positive; and likewise</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if the large values of one variable tend to occur with small values of the other then the direction of dependence is negative.</a:t>
            </a:r>
            <a:r>
              <a:rPr lang="en-US" sz="1200" kern="1200" baseline="0" dirty="0" smtClean="0">
                <a:solidFill>
                  <a:schemeClr val="tx1"/>
                </a:solidFill>
                <a:effectLst/>
                <a:latin typeface="+mn-lt"/>
                <a:ea typeface="+mn-ea"/>
                <a:cs typeface="+mn-cs"/>
              </a:rPr>
              <a:t> </a:t>
            </a:r>
            <a:endParaRPr lang="en-US" dirty="0" smtClean="0"/>
          </a:p>
          <a:p>
            <a:r>
              <a:rPr lang="en-US" dirty="0" smtClean="0"/>
              <a:t>-meaning we aren’t looking at the positive</a:t>
            </a:r>
            <a:r>
              <a:rPr lang="en-US" baseline="0" dirty="0" smtClean="0"/>
              <a:t> negative correlation. Correlation doesn’t imply causation</a:t>
            </a:r>
          </a:p>
          <a:p>
            <a:r>
              <a:rPr lang="en-US" baseline="0" dirty="0" smtClean="0"/>
              <a:t>-correlation doesn’t help us here- not limited to positive and negative dependence</a:t>
            </a:r>
          </a:p>
          <a:p>
            <a:r>
              <a:rPr lang="en-US" baseline="0" dirty="0" smtClean="0"/>
              <a:t>-so directional dependence includes not just the positive/negative relationship, but also the pattern changes.</a:t>
            </a:r>
          </a:p>
          <a:p>
            <a:endParaRPr lang="en-US" dirty="0"/>
          </a:p>
        </p:txBody>
      </p:sp>
      <p:sp>
        <p:nvSpPr>
          <p:cNvPr id="4" name="Slide Number Placeholder 3"/>
          <p:cNvSpPr>
            <a:spLocks noGrp="1"/>
          </p:cNvSpPr>
          <p:nvPr>
            <p:ph type="sldNum" sz="quarter" idx="10"/>
          </p:nvPr>
        </p:nvSpPr>
        <p:spPr/>
        <p:txBody>
          <a:bodyPr/>
          <a:lstStyle/>
          <a:p>
            <a:fld id="{AB600761-6CC0-A149-AF5D-EFFC42A4B156}" type="slidenum">
              <a:rPr lang="en-US" smtClean="0"/>
              <a:t>3</a:t>
            </a:fld>
            <a:endParaRPr lang="en-US"/>
          </a:p>
        </p:txBody>
      </p:sp>
    </p:spTree>
    <p:extLst>
      <p:ext uri="{BB962C8B-B14F-4D97-AF65-F5344CB8AC3E}">
        <p14:creationId xmlns:p14="http://schemas.microsoft.com/office/powerpoint/2010/main" val="28248677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is how we can look at the data in different “ways”</a:t>
            </a:r>
            <a:endParaRPr lang="en-US" dirty="0"/>
          </a:p>
        </p:txBody>
      </p:sp>
      <p:sp>
        <p:nvSpPr>
          <p:cNvPr id="4" name="Slide Number Placeholder 3"/>
          <p:cNvSpPr>
            <a:spLocks noGrp="1"/>
          </p:cNvSpPr>
          <p:nvPr>
            <p:ph type="sldNum" sz="quarter" idx="10"/>
          </p:nvPr>
        </p:nvSpPr>
        <p:spPr/>
        <p:txBody>
          <a:bodyPr/>
          <a:lstStyle/>
          <a:p>
            <a:fld id="{AB600761-6CC0-A149-AF5D-EFFC42A4B156}" type="slidenum">
              <a:rPr lang="en-US" smtClean="0"/>
              <a:t>14</a:t>
            </a:fld>
            <a:endParaRPr lang="en-US"/>
          </a:p>
        </p:txBody>
      </p:sp>
    </p:spTree>
    <p:extLst>
      <p:ext uri="{BB962C8B-B14F-4D97-AF65-F5344CB8AC3E}">
        <p14:creationId xmlns:p14="http://schemas.microsoft.com/office/powerpoint/2010/main" val="4137424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Covariance</a:t>
            </a:r>
            <a:r>
              <a:rPr lang="en-US" baseline="0" dirty="0" smtClean="0"/>
              <a:t> equation</a:t>
            </a:r>
          </a:p>
          <a:p>
            <a:r>
              <a:rPr lang="en-US" baseline="0" dirty="0" smtClean="0"/>
              <a:t>Correlation equation</a:t>
            </a:r>
          </a:p>
          <a:p>
            <a:r>
              <a:rPr lang="en-US" baseline="0" dirty="0" smtClean="0"/>
              <a:t>Why correlations between </a:t>
            </a:r>
            <a:r>
              <a:rPr lang="en-US" baseline="0" dirty="0" err="1" smtClean="0"/>
              <a:t>uis</a:t>
            </a:r>
            <a:r>
              <a:rPr lang="en-US" baseline="0" dirty="0" smtClean="0"/>
              <a:t> are 0</a:t>
            </a:r>
          </a:p>
        </p:txBody>
      </p:sp>
      <p:sp>
        <p:nvSpPr>
          <p:cNvPr id="4" name="Slide Number Placeholder 3"/>
          <p:cNvSpPr>
            <a:spLocks noGrp="1"/>
          </p:cNvSpPr>
          <p:nvPr>
            <p:ph type="sldNum" sz="quarter" idx="10"/>
          </p:nvPr>
        </p:nvSpPr>
        <p:spPr/>
        <p:txBody>
          <a:bodyPr/>
          <a:lstStyle/>
          <a:p>
            <a:fld id="{AB600761-6CC0-A149-AF5D-EFFC42A4B156}" type="slidenum">
              <a:rPr lang="en-US" smtClean="0"/>
              <a:t>15</a:t>
            </a:fld>
            <a:endParaRPr lang="en-US"/>
          </a:p>
        </p:txBody>
      </p:sp>
    </p:spTree>
    <p:extLst>
      <p:ext uri="{BB962C8B-B14F-4D97-AF65-F5344CB8AC3E}">
        <p14:creationId xmlns:p14="http://schemas.microsoft.com/office/powerpoint/2010/main" val="9490323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is an example of a</a:t>
            </a:r>
            <a:r>
              <a:rPr lang="en-US" baseline="0" dirty="0" smtClean="0"/>
              <a:t>n angular correlation graph. We would like to do something like this, but we have 3 variables. So ours would need to be 3D. But the highest correlation is maximized at the </a:t>
            </a:r>
            <a:r>
              <a:rPr lang="en-US" baseline="0" dirty="0" err="1" smtClean="0"/>
              <a:t>outter</a:t>
            </a:r>
            <a:r>
              <a:rPr lang="en-US" baseline="0" dirty="0" smtClean="0"/>
              <a:t> most parts. </a:t>
            </a:r>
            <a:endParaRPr lang="en-US" dirty="0"/>
          </a:p>
        </p:txBody>
      </p:sp>
      <p:sp>
        <p:nvSpPr>
          <p:cNvPr id="4" name="Slide Number Placeholder 3"/>
          <p:cNvSpPr>
            <a:spLocks noGrp="1"/>
          </p:cNvSpPr>
          <p:nvPr>
            <p:ph type="sldNum" sz="quarter" idx="10"/>
          </p:nvPr>
        </p:nvSpPr>
        <p:spPr/>
        <p:txBody>
          <a:bodyPr/>
          <a:lstStyle/>
          <a:p>
            <a:fld id="{AB600761-6CC0-A149-AF5D-EFFC42A4B156}" type="slidenum">
              <a:rPr lang="en-US" smtClean="0"/>
              <a:t>16</a:t>
            </a:fld>
            <a:endParaRPr lang="en-US"/>
          </a:p>
        </p:txBody>
      </p:sp>
    </p:spTree>
    <p:extLst>
      <p:ext uri="{BB962C8B-B14F-4D97-AF65-F5344CB8AC3E}">
        <p14:creationId xmlns:p14="http://schemas.microsoft.com/office/powerpoint/2010/main" val="16328942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600761-6CC0-A149-AF5D-EFFC42A4B156}" type="slidenum">
              <a:rPr lang="en-US" smtClean="0"/>
              <a:t>17</a:t>
            </a:fld>
            <a:endParaRPr lang="en-US"/>
          </a:p>
        </p:txBody>
      </p:sp>
    </p:spTree>
    <p:extLst>
      <p:ext uri="{BB962C8B-B14F-4D97-AF65-F5344CB8AC3E}">
        <p14:creationId xmlns:p14="http://schemas.microsoft.com/office/powerpoint/2010/main" val="18028199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600761-6CC0-A149-AF5D-EFFC42A4B156}" type="slidenum">
              <a:rPr lang="en-US" smtClean="0"/>
              <a:t>21</a:t>
            </a:fld>
            <a:endParaRPr lang="en-US"/>
          </a:p>
        </p:txBody>
      </p:sp>
    </p:spTree>
    <p:extLst>
      <p:ext uri="{BB962C8B-B14F-4D97-AF65-F5344CB8AC3E}">
        <p14:creationId xmlns:p14="http://schemas.microsoft.com/office/powerpoint/2010/main" val="36938365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All about perspective</a:t>
            </a:r>
            <a:r>
              <a:rPr lang="en-US" baseline="0" dirty="0" smtClean="0"/>
              <a:t> a simple change can change the effect of the image produced</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-we are going to change the angles to change how we look at it and understand the dependence</a:t>
            </a:r>
          </a:p>
          <a:p>
            <a:endParaRPr lang="en-US" dirty="0"/>
          </a:p>
        </p:txBody>
      </p:sp>
      <p:sp>
        <p:nvSpPr>
          <p:cNvPr id="4" name="Slide Number Placeholder 3"/>
          <p:cNvSpPr>
            <a:spLocks noGrp="1"/>
          </p:cNvSpPr>
          <p:nvPr>
            <p:ph type="sldNum" sz="quarter" idx="10"/>
          </p:nvPr>
        </p:nvSpPr>
        <p:spPr/>
        <p:txBody>
          <a:bodyPr/>
          <a:lstStyle/>
          <a:p>
            <a:fld id="{AB600761-6CC0-A149-AF5D-EFFC42A4B156}" type="slidenum">
              <a:rPr lang="en-US" smtClean="0"/>
              <a:t>4</a:t>
            </a:fld>
            <a:endParaRPr lang="en-US"/>
          </a:p>
        </p:txBody>
      </p:sp>
    </p:spTree>
    <p:extLst>
      <p:ext uri="{BB962C8B-B14F-4D97-AF65-F5344CB8AC3E}">
        <p14:creationId xmlns:p14="http://schemas.microsoft.com/office/powerpoint/2010/main" val="30788704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X1-Xk,</a:t>
            </a:r>
            <a:r>
              <a:rPr lang="en-US" baseline="0" dirty="0" smtClean="0"/>
              <a:t> and each has their own marginal distribution </a:t>
            </a:r>
            <a:r>
              <a:rPr lang="en-US" baseline="0" dirty="0" err="1" smtClean="0"/>
              <a:t>fcn</a:t>
            </a:r>
            <a:r>
              <a:rPr lang="en-US" baseline="0" dirty="0" smtClean="0"/>
              <a:t>. Which then can be combined into a joint CDF. But we don’t want to deal with different </a:t>
            </a:r>
            <a:r>
              <a:rPr lang="en-US" baseline="0" dirty="0" err="1" smtClean="0"/>
              <a:t>marginals</a:t>
            </a:r>
            <a:r>
              <a:rPr lang="en-US" baseline="0" dirty="0" smtClean="0"/>
              <a:t>, so we transform them all into uniform on (0,1). “copulas are multivariate distribution functions whose one dimensional margins are uniform on the interval (0,1). </a:t>
            </a:r>
            <a:endParaRPr lang="en-US" dirty="0"/>
          </a:p>
        </p:txBody>
      </p:sp>
      <p:sp>
        <p:nvSpPr>
          <p:cNvPr id="4" name="Slide Number Placeholder 3"/>
          <p:cNvSpPr>
            <a:spLocks noGrp="1"/>
          </p:cNvSpPr>
          <p:nvPr>
            <p:ph type="sldNum" sz="quarter" idx="10"/>
          </p:nvPr>
        </p:nvSpPr>
        <p:spPr/>
        <p:txBody>
          <a:bodyPr/>
          <a:lstStyle/>
          <a:p>
            <a:fld id="{AB600761-6CC0-A149-AF5D-EFFC42A4B156}" type="slidenum">
              <a:rPr lang="en-US" smtClean="0"/>
              <a:t>5</a:t>
            </a:fld>
            <a:endParaRPr lang="en-US"/>
          </a:p>
        </p:txBody>
      </p:sp>
    </p:spTree>
    <p:extLst>
      <p:ext uri="{BB962C8B-B14F-4D97-AF65-F5344CB8AC3E}">
        <p14:creationId xmlns:p14="http://schemas.microsoft.com/office/powerpoint/2010/main" val="6558631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Right now we like them for reasons of, amongst others, </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Used when we don’t want to deal with all of the different </a:t>
            </a:r>
            <a:r>
              <a:rPr lang="en-US" baseline="0" dirty="0" err="1" smtClean="0"/>
              <a:t>marginals</a:t>
            </a:r>
            <a:r>
              <a:rPr lang="en-US" baseline="0" dirty="0" smtClean="0"/>
              <a:t> to tell the dependence and is a way of studying scale free measures of dependence. </a:t>
            </a:r>
            <a:endParaRPr lang="en-US" dirty="0" smtClean="0"/>
          </a:p>
          <a:p>
            <a:endParaRPr lang="en-US" dirty="0"/>
          </a:p>
        </p:txBody>
      </p:sp>
      <p:sp>
        <p:nvSpPr>
          <p:cNvPr id="4" name="Slide Number Placeholder 3"/>
          <p:cNvSpPr>
            <a:spLocks noGrp="1"/>
          </p:cNvSpPr>
          <p:nvPr>
            <p:ph type="sldNum" sz="quarter" idx="10"/>
          </p:nvPr>
        </p:nvSpPr>
        <p:spPr/>
        <p:txBody>
          <a:bodyPr/>
          <a:lstStyle/>
          <a:p>
            <a:fld id="{AB600761-6CC0-A149-AF5D-EFFC42A4B156}" type="slidenum">
              <a:rPr lang="en-US" smtClean="0"/>
              <a:t>6</a:t>
            </a:fld>
            <a:endParaRPr lang="en-US"/>
          </a:p>
        </p:txBody>
      </p:sp>
    </p:spTree>
    <p:extLst>
      <p:ext uri="{BB962C8B-B14F-4D97-AF65-F5344CB8AC3E}">
        <p14:creationId xmlns:p14="http://schemas.microsoft.com/office/powerpoint/2010/main" val="33560676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-all of the copula</a:t>
            </a:r>
            <a:r>
              <a:rPr lang="en-US" baseline="0" dirty="0" smtClean="0"/>
              <a:t> families are symmetric. Since correlation doesn’t help us determine which direction, if they are symmetric it wont help either. </a:t>
            </a:r>
            <a:endParaRPr lang="en-US" dirty="0"/>
          </a:p>
        </p:txBody>
      </p:sp>
      <p:sp>
        <p:nvSpPr>
          <p:cNvPr id="4" name="Slide Number Placeholder 3"/>
          <p:cNvSpPr>
            <a:spLocks noGrp="1"/>
          </p:cNvSpPr>
          <p:nvPr>
            <p:ph type="sldNum" sz="quarter" idx="10"/>
          </p:nvPr>
        </p:nvSpPr>
        <p:spPr/>
        <p:txBody>
          <a:bodyPr/>
          <a:lstStyle/>
          <a:p>
            <a:fld id="{AB600761-6CC0-A149-AF5D-EFFC42A4B156}" type="slidenum">
              <a:rPr lang="en-US" smtClean="0"/>
              <a:t>7</a:t>
            </a:fld>
            <a:endParaRPr lang="en-US"/>
          </a:p>
        </p:txBody>
      </p:sp>
    </p:spTree>
    <p:extLst>
      <p:ext uri="{BB962C8B-B14F-4D97-AF65-F5344CB8AC3E}">
        <p14:creationId xmlns:p14="http://schemas.microsoft.com/office/powerpoint/2010/main" val="36385580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To overcome this obstacle, our approach to this research is based on a set up that is commonly used in spatial statistics. When we talk</a:t>
            </a:r>
            <a:r>
              <a:rPr lang="en-US" sz="1200" kern="1200" baseline="0" dirty="0" smtClean="0">
                <a:solidFill>
                  <a:schemeClr val="tx1"/>
                </a:solidFill>
                <a:effectLst/>
                <a:latin typeface="+mn-lt"/>
                <a:ea typeface="+mn-ea"/>
                <a:cs typeface="+mn-cs"/>
              </a:rPr>
              <a:t> about spatial statistics, we are talking about working with spatial data. That is, data that is associated with a location in space. This type of data is common in many different areas ranging from epidemiology to astronomy. It can even be found in brain imaging when trying to locate areas of stimulation when a patient is asked to perform different tasks. We can view the areas that light up in the brain as being spatial data. </a:t>
            </a:r>
            <a:r>
              <a:rPr lang="en-US" sz="1200" b="1" kern="1200" baseline="0" dirty="0" smtClean="0">
                <a:solidFill>
                  <a:schemeClr val="tx1"/>
                </a:solidFill>
                <a:effectLst/>
                <a:latin typeface="+mn-lt"/>
                <a:ea typeface="+mn-ea"/>
                <a:cs typeface="+mn-cs"/>
              </a:rPr>
              <a:t>We replace latitude and longitude with any two variables.</a:t>
            </a:r>
            <a:endParaRPr lang="en-US" sz="1200" kern="1200" baseline="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We generalize this approach</a:t>
            </a:r>
            <a:r>
              <a:rPr lang="en-US" sz="1200" b="1" kern="1200" baseline="0" dirty="0" smtClean="0">
                <a:solidFill>
                  <a:schemeClr val="tx1"/>
                </a:solidFill>
                <a:effectLst/>
                <a:latin typeface="+mn-lt"/>
                <a:ea typeface="+mn-ea"/>
                <a:cs typeface="+mn-cs"/>
              </a:rPr>
              <a:t> to spatial statistics and </a:t>
            </a:r>
            <a:r>
              <a:rPr lang="en-US" sz="1200" b="1" kern="1200" dirty="0" smtClean="0">
                <a:solidFill>
                  <a:schemeClr val="tx1"/>
                </a:solidFill>
                <a:effectLst/>
                <a:latin typeface="+mn-lt"/>
                <a:ea typeface="+mn-ea"/>
                <a:cs typeface="+mn-cs"/>
              </a:rPr>
              <a:t>replace spatial correlations with ordinary correlations</a:t>
            </a:r>
            <a:r>
              <a:rPr lang="en-US" sz="1200" kern="1200" baseline="0" dirty="0" smtClean="0">
                <a:solidFill>
                  <a:schemeClr val="tx1"/>
                </a:solidFill>
                <a:effectLst/>
                <a:latin typeface="+mn-lt"/>
                <a:ea typeface="+mn-ea"/>
                <a:cs typeface="+mn-cs"/>
              </a:rPr>
              <a:t> through a general framework of rotations and projections of </a:t>
            </a:r>
            <a:r>
              <a:rPr lang="en-US" sz="1200" kern="1200" dirty="0" smtClean="0">
                <a:solidFill>
                  <a:schemeClr val="tx1"/>
                </a:solidFill>
                <a:effectLst/>
                <a:latin typeface="+mn-lt"/>
                <a:ea typeface="+mn-ea"/>
                <a:cs typeface="+mn-cs"/>
              </a:rPr>
              <a:t>the two dimensional coordinates of a map onto a single axis making angle </a:t>
            </a:r>
            <a:r>
              <a:rPr lang="en-US" sz="1200" i="1" kern="1200" dirty="0" err="1" smtClean="0">
                <a:solidFill>
                  <a:schemeClr val="tx1"/>
                </a:solidFill>
                <a:effectLst/>
                <a:latin typeface="+mn-lt"/>
                <a:ea typeface="+mn-ea"/>
                <a:cs typeface="+mn-cs"/>
              </a:rPr>
              <a:t>θ</a:t>
            </a:r>
            <a:r>
              <a:rPr lang="en-US" sz="1200" i="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with the horizontal (east-west) axis. This helps us visualize the dependence structure in a meaningful way.</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Simon considers observed values of a random variable </a:t>
            </a:r>
            <a:r>
              <a:rPr lang="en-US" sz="1200" i="1" kern="1200" dirty="0" smtClean="0">
                <a:solidFill>
                  <a:schemeClr val="tx1"/>
                </a:solidFill>
                <a:effectLst/>
                <a:latin typeface="+mn-lt"/>
                <a:ea typeface="+mn-ea"/>
                <a:cs typeface="+mn-cs"/>
              </a:rPr>
              <a:t>X</a:t>
            </a:r>
            <a:r>
              <a:rPr lang="en-US" sz="1200" kern="1200" dirty="0" smtClean="0">
                <a:solidFill>
                  <a:schemeClr val="tx1"/>
                </a:solidFill>
                <a:effectLst/>
                <a:latin typeface="+mn-lt"/>
                <a:ea typeface="+mn-ea"/>
                <a:cs typeface="+mn-cs"/>
              </a:rPr>
              <a:t> at </a:t>
            </a:r>
            <a:r>
              <a:rPr lang="en-US" sz="1200" i="1" kern="1200" dirty="0" smtClean="0">
                <a:solidFill>
                  <a:schemeClr val="tx1"/>
                </a:solidFill>
                <a:effectLst/>
                <a:latin typeface="+mn-lt"/>
                <a:ea typeface="+mn-ea"/>
                <a:cs typeface="+mn-cs"/>
              </a:rPr>
              <a:t>n</a:t>
            </a:r>
            <a:r>
              <a:rPr lang="en-US" sz="1200" kern="1200" dirty="0" smtClean="0">
                <a:solidFill>
                  <a:schemeClr val="tx1"/>
                </a:solidFill>
                <a:effectLst/>
                <a:latin typeface="+mn-lt"/>
                <a:ea typeface="+mn-ea"/>
                <a:cs typeface="+mn-cs"/>
              </a:rPr>
              <a:t> locations that each can be identified with a point </a:t>
            </a:r>
            <a:r>
              <a:rPr lang="en-US" sz="1200" i="1" kern="1200" dirty="0" smtClean="0">
                <a:solidFill>
                  <a:schemeClr val="tx1"/>
                </a:solidFill>
                <a:effectLst/>
                <a:latin typeface="+mn-lt"/>
                <a:ea typeface="+mn-ea"/>
                <a:cs typeface="+mn-cs"/>
              </a:rPr>
              <a:t>(s, t)</a:t>
            </a:r>
            <a:r>
              <a:rPr lang="en-US" sz="1200" kern="1200" dirty="0" smtClean="0">
                <a:solidFill>
                  <a:schemeClr val="tx1"/>
                </a:solidFill>
                <a:effectLst/>
                <a:latin typeface="+mn-lt"/>
                <a:ea typeface="+mn-ea"/>
                <a:cs typeface="+mn-cs"/>
              </a:rPr>
              <a:t> in the coordinate system. Consideration of an angle </a:t>
            </a:r>
            <a:r>
              <a:rPr lang="en-US" sz="1200" i="1" kern="1200" dirty="0" err="1" smtClean="0">
                <a:solidFill>
                  <a:schemeClr val="tx1"/>
                </a:solidFill>
                <a:effectLst/>
                <a:latin typeface="+mn-lt"/>
                <a:ea typeface="+mn-ea"/>
                <a:cs typeface="+mn-cs"/>
              </a:rPr>
              <a:t>θ</a:t>
            </a:r>
            <a:r>
              <a:rPr lang="en-US" sz="1200" kern="1200" dirty="0" smtClean="0">
                <a:solidFill>
                  <a:schemeClr val="tx1"/>
                </a:solidFill>
                <a:effectLst/>
                <a:latin typeface="+mn-lt"/>
                <a:ea typeface="+mn-ea"/>
                <a:cs typeface="+mn-cs"/>
              </a:rPr>
              <a:t>, such that </a:t>
            </a:r>
            <a:r>
              <a:rPr lang="en-US" sz="1200" i="1" kern="1200" dirty="0" err="1" smtClean="0">
                <a:solidFill>
                  <a:schemeClr val="tx1"/>
                </a:solidFill>
                <a:effectLst/>
                <a:latin typeface="+mn-lt"/>
                <a:ea typeface="+mn-ea"/>
                <a:cs typeface="+mn-cs"/>
              </a:rPr>
              <a:t>θ</a:t>
            </a:r>
            <a:r>
              <a:rPr lang="en-US" sz="1200" i="1" kern="1200" dirty="0" smtClean="0">
                <a:solidFill>
                  <a:schemeClr val="tx1"/>
                </a:solidFill>
                <a:effectLst/>
                <a:latin typeface="+mn-lt"/>
                <a:ea typeface="+mn-ea"/>
                <a:cs typeface="+mn-cs"/>
              </a:rPr>
              <a:t>=0</a:t>
            </a:r>
            <a:r>
              <a:rPr lang="en-US" sz="1200" kern="1200" dirty="0" smtClean="0">
                <a:solidFill>
                  <a:schemeClr val="tx1"/>
                </a:solidFill>
                <a:effectLst/>
                <a:latin typeface="+mn-lt"/>
                <a:ea typeface="+mn-ea"/>
                <a:cs typeface="+mn-cs"/>
              </a:rPr>
              <a:t> (</a:t>
            </a:r>
            <a:r>
              <a:rPr lang="en-US" sz="1200" i="1" kern="1200" dirty="0" err="1" smtClean="0">
                <a:solidFill>
                  <a:schemeClr val="tx1"/>
                </a:solidFill>
                <a:effectLst/>
                <a:latin typeface="+mn-lt"/>
                <a:ea typeface="+mn-ea"/>
                <a:cs typeface="+mn-cs"/>
              </a:rPr>
              <a:t>θ</a:t>
            </a:r>
            <a:r>
              <a:rPr lang="en-US" sz="1200" i="1" kern="1200" dirty="0" smtClean="0">
                <a:solidFill>
                  <a:schemeClr val="tx1"/>
                </a:solidFill>
                <a:effectLst/>
                <a:latin typeface="+mn-lt"/>
                <a:ea typeface="+mn-ea"/>
                <a:cs typeface="+mn-cs"/>
              </a:rPr>
              <a:t>=90</a:t>
            </a:r>
            <a:r>
              <a:rPr lang="en-US" sz="1200" kern="1200" dirty="0" smtClean="0">
                <a:solidFill>
                  <a:schemeClr val="tx1"/>
                </a:solidFill>
                <a:effectLst/>
                <a:latin typeface="+mn-lt"/>
                <a:ea typeface="+mn-ea"/>
                <a:cs typeface="+mn-cs"/>
              </a:rPr>
              <a:t>) showing the direction of east (north), gives us an opportunity to plot dependence measure as a function of the angle. We use </a:t>
            </a:r>
            <a:r>
              <a:rPr lang="en-US" sz="1200" i="1" kern="1200" dirty="0" err="1" smtClean="0">
                <a:solidFill>
                  <a:schemeClr val="tx1"/>
                </a:solidFill>
                <a:effectLst/>
                <a:latin typeface="+mn-lt"/>
                <a:ea typeface="+mn-ea"/>
                <a:cs typeface="+mn-cs"/>
              </a:rPr>
              <a:t>θ</a:t>
            </a:r>
            <a:r>
              <a:rPr lang="en-US" sz="1200" kern="1200" dirty="0" smtClean="0">
                <a:solidFill>
                  <a:schemeClr val="tx1"/>
                </a:solidFill>
                <a:effectLst/>
                <a:latin typeface="+mn-lt"/>
                <a:ea typeface="+mn-ea"/>
                <a:cs typeface="+mn-cs"/>
              </a:rPr>
              <a:t> as an index, define </a:t>
            </a:r>
            <a:r>
              <a:rPr lang="en-US" sz="1200" i="1" kern="1200" dirty="0" err="1" smtClean="0">
                <a:solidFill>
                  <a:schemeClr val="tx1"/>
                </a:solidFill>
                <a:effectLst/>
                <a:latin typeface="+mn-lt"/>
                <a:ea typeface="+mn-ea"/>
                <a:cs typeface="+mn-cs"/>
              </a:rPr>
              <a:t>Pθ</a:t>
            </a:r>
            <a:r>
              <a:rPr lang="en-US" sz="1200" i="1" kern="1200" dirty="0" smtClean="0">
                <a:solidFill>
                  <a:schemeClr val="tx1"/>
                </a:solidFill>
                <a:effectLst/>
                <a:latin typeface="+mn-lt"/>
                <a:ea typeface="+mn-ea"/>
                <a:cs typeface="+mn-cs"/>
              </a:rPr>
              <a:t>=</a:t>
            </a:r>
            <a:r>
              <a:rPr lang="en-US" sz="1200" i="1" kern="1200" dirty="0" err="1" smtClean="0">
                <a:solidFill>
                  <a:schemeClr val="tx1"/>
                </a:solidFill>
                <a:effectLst/>
                <a:latin typeface="+mn-lt"/>
                <a:ea typeface="+mn-ea"/>
                <a:cs typeface="+mn-cs"/>
              </a:rPr>
              <a:t>scosθ+tsinθ</a:t>
            </a:r>
            <a:r>
              <a:rPr lang="en-US" sz="1200" kern="1200" dirty="0" smtClean="0">
                <a:solidFill>
                  <a:schemeClr val="tx1"/>
                </a:solidFill>
                <a:effectLst/>
                <a:latin typeface="+mn-lt"/>
                <a:ea typeface="+mn-ea"/>
                <a:cs typeface="+mn-cs"/>
              </a:rPr>
              <a:t>, and work on the Pearson’s correlation between </a:t>
            </a:r>
            <a:r>
              <a:rPr lang="en-US" sz="1200" i="1" kern="1200" dirty="0" smtClean="0">
                <a:solidFill>
                  <a:schemeClr val="tx1"/>
                </a:solidFill>
                <a:effectLst/>
                <a:latin typeface="+mn-lt"/>
                <a:ea typeface="+mn-ea"/>
                <a:cs typeface="+mn-cs"/>
              </a:rPr>
              <a:t>X </a:t>
            </a:r>
            <a:r>
              <a:rPr lang="en-US" sz="1200" kern="1200" dirty="0" smtClean="0">
                <a:solidFill>
                  <a:schemeClr val="tx1"/>
                </a:solidFill>
                <a:effectLst/>
                <a:latin typeface="+mn-lt"/>
                <a:ea typeface="+mn-ea"/>
                <a:cs typeface="+mn-cs"/>
              </a:rPr>
              <a:t>and </a:t>
            </a:r>
            <a:r>
              <a:rPr lang="en-US" sz="1200" i="1" kern="1200" dirty="0" err="1" smtClean="0">
                <a:solidFill>
                  <a:schemeClr val="tx1"/>
                </a:solidFill>
                <a:effectLst/>
                <a:latin typeface="+mn-lt"/>
                <a:ea typeface="+mn-ea"/>
                <a:cs typeface="+mn-cs"/>
              </a:rPr>
              <a:t>Pθ</a:t>
            </a:r>
            <a:r>
              <a:rPr lang="en-US" sz="1200" kern="1200" dirty="0" smtClean="0">
                <a:solidFill>
                  <a:schemeClr val="tx1"/>
                </a:solidFill>
                <a:effectLst/>
                <a:latin typeface="+mn-lt"/>
                <a:ea typeface="+mn-ea"/>
                <a:cs typeface="+mn-cs"/>
              </a:rPr>
              <a:t>. The </a:t>
            </a:r>
            <a:r>
              <a:rPr lang="en-US" sz="1200" i="1" kern="1200" dirty="0" err="1" smtClean="0">
                <a:solidFill>
                  <a:schemeClr val="tx1"/>
                </a:solidFill>
                <a:effectLst/>
                <a:latin typeface="+mn-lt"/>
                <a:ea typeface="+mn-ea"/>
                <a:cs typeface="+mn-cs"/>
              </a:rPr>
              <a:t>Pθ</a:t>
            </a:r>
            <a:r>
              <a:rPr lang="en-US" sz="1200" kern="1200" dirty="0" smtClean="0">
                <a:solidFill>
                  <a:schemeClr val="tx1"/>
                </a:solidFill>
                <a:effectLst/>
                <a:latin typeface="+mn-lt"/>
                <a:ea typeface="+mn-ea"/>
                <a:cs typeface="+mn-cs"/>
              </a:rPr>
              <a:t> can be interpreted as the </a:t>
            </a:r>
            <a:r>
              <a:rPr lang="en-US" sz="1200" i="1" kern="1200" dirty="0" smtClean="0">
                <a:solidFill>
                  <a:schemeClr val="tx1"/>
                </a:solidFill>
                <a:effectLst/>
                <a:latin typeface="+mn-lt"/>
                <a:ea typeface="+mn-ea"/>
                <a:cs typeface="+mn-cs"/>
              </a:rPr>
              <a:t>X</a:t>
            </a:r>
            <a:r>
              <a:rPr lang="en-US" sz="1200" kern="1200" dirty="0" smtClean="0">
                <a:solidFill>
                  <a:schemeClr val="tx1"/>
                </a:solidFill>
                <a:effectLst/>
                <a:latin typeface="+mn-lt"/>
                <a:ea typeface="+mn-ea"/>
                <a:cs typeface="+mn-cs"/>
              </a:rPr>
              <a:t>’s “coordinate” along the axis pointing in the direction </a:t>
            </a:r>
            <a:r>
              <a:rPr lang="en-US" sz="1200" i="1" kern="1200" dirty="0" err="1" smtClean="0">
                <a:solidFill>
                  <a:schemeClr val="tx1"/>
                </a:solidFill>
                <a:effectLst/>
                <a:latin typeface="+mn-lt"/>
                <a:ea typeface="+mn-ea"/>
                <a:cs typeface="+mn-cs"/>
              </a:rPr>
              <a:t>θ</a:t>
            </a:r>
            <a:r>
              <a:rPr lang="en-US" sz="1200" kern="1200" dirty="0" smtClean="0">
                <a:solidFill>
                  <a:schemeClr val="tx1"/>
                </a:solidFill>
                <a:effectLst/>
                <a:latin typeface="+mn-lt"/>
                <a:ea typeface="+mn-ea"/>
                <a:cs typeface="+mn-cs"/>
              </a:rPr>
              <a:t>, i.e., the dot product of the original point by a normalized length vector </a:t>
            </a:r>
            <a:r>
              <a:rPr lang="en-US" sz="1200" i="1" kern="1200" dirty="0" err="1" smtClean="0">
                <a:solidFill>
                  <a:schemeClr val="tx1"/>
                </a:solidFill>
                <a:effectLst/>
                <a:latin typeface="+mn-lt"/>
                <a:ea typeface="+mn-ea"/>
                <a:cs typeface="+mn-cs"/>
              </a:rPr>
              <a:t>cosθ</a:t>
            </a:r>
            <a:r>
              <a:rPr lang="en-US" sz="1200" i="1" kern="1200" dirty="0" smtClean="0">
                <a:solidFill>
                  <a:schemeClr val="tx1"/>
                </a:solidFill>
                <a:effectLst/>
                <a:latin typeface="+mn-lt"/>
                <a:ea typeface="+mn-ea"/>
                <a:cs typeface="+mn-cs"/>
              </a:rPr>
              <a:t>, </a:t>
            </a:r>
            <a:r>
              <a:rPr lang="en-US" sz="1200" i="1" kern="1200" dirty="0" err="1" smtClean="0">
                <a:solidFill>
                  <a:schemeClr val="tx1"/>
                </a:solidFill>
                <a:effectLst/>
                <a:latin typeface="+mn-lt"/>
                <a:ea typeface="+mn-ea"/>
                <a:cs typeface="+mn-cs"/>
              </a:rPr>
              <a:t>sinθ</a:t>
            </a:r>
            <a:r>
              <a:rPr lang="en-US" sz="1200" kern="1200" dirty="0" smtClean="0">
                <a:solidFill>
                  <a:schemeClr val="tx1"/>
                </a:solidFill>
                <a:effectLst/>
                <a:latin typeface="+mn-lt"/>
                <a:ea typeface="+mn-ea"/>
                <a:cs typeface="+mn-cs"/>
              </a:rPr>
              <a:t>.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The top equation</a:t>
            </a:r>
            <a:r>
              <a:rPr lang="en-US" baseline="0" dirty="0" smtClean="0"/>
              <a:t> here can be interpreted as the random variable U’s ‘coordinate’ along the axis pointing in the direction theta. In other words, it is the dot product of the original point/location by a normalized length vector</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 (</a:t>
            </a:r>
            <a:r>
              <a:rPr lang="en-US" baseline="0" dirty="0" err="1" smtClean="0"/>
              <a:t>cos</a:t>
            </a:r>
            <a:r>
              <a:rPr lang="en-US" baseline="0" dirty="0" smtClean="0"/>
              <a:t>(theta), sin(theta)).</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r>
              <a:rPr lang="en-US" baseline="0" dirty="0" smtClean="0"/>
              <a:t>We will use this linear combination of the variables to consider the distributional properties of (U, </a:t>
            </a:r>
            <a:r>
              <a:rPr lang="en-US" baseline="0" dirty="0" err="1" smtClean="0"/>
              <a:t>Pvw</a:t>
            </a:r>
            <a:r>
              <a:rPr lang="en-US" baseline="0" dirty="0" smtClean="0"/>
              <a:t>(theta)) and measures of dependence between U and </a:t>
            </a:r>
            <a:r>
              <a:rPr lang="en-US" baseline="0" dirty="0" err="1" smtClean="0"/>
              <a:t>Pvw</a:t>
            </a:r>
            <a:r>
              <a:rPr lang="en-US" baseline="0" dirty="0" smtClean="0"/>
              <a:t>(theta). </a:t>
            </a:r>
          </a:p>
          <a:p>
            <a:endParaRPr lang="en-US" dirty="0"/>
          </a:p>
        </p:txBody>
      </p:sp>
      <p:sp>
        <p:nvSpPr>
          <p:cNvPr id="4" name="Slide Number Placeholder 3"/>
          <p:cNvSpPr>
            <a:spLocks noGrp="1"/>
          </p:cNvSpPr>
          <p:nvPr>
            <p:ph type="sldNum" sz="quarter" idx="10"/>
          </p:nvPr>
        </p:nvSpPr>
        <p:spPr/>
        <p:txBody>
          <a:bodyPr/>
          <a:lstStyle/>
          <a:p>
            <a:fld id="{AB600761-6CC0-A149-AF5D-EFFC42A4B156}" type="slidenum">
              <a:rPr lang="en-US" smtClean="0"/>
              <a:t>8</a:t>
            </a:fld>
            <a:endParaRPr lang="en-US"/>
          </a:p>
        </p:txBody>
      </p:sp>
    </p:spTree>
    <p:extLst>
      <p:ext uri="{BB962C8B-B14F-4D97-AF65-F5344CB8AC3E}">
        <p14:creationId xmlns:p14="http://schemas.microsoft.com/office/powerpoint/2010/main" val="658239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what</a:t>
            </a:r>
            <a:r>
              <a:rPr lang="en-US" baseline="0" dirty="0" smtClean="0"/>
              <a:t> I did was: start with U1,U2,U3,U4 which are independently generated sets of 250 numbers with a  uniform distribution from 0 to 1.</a:t>
            </a:r>
          </a:p>
          <a:p>
            <a:r>
              <a:rPr lang="en-US" baseline="0" dirty="0" smtClean="0"/>
              <a:t>For those of you unfamiliar with the uniform distribution, the probability density function is…</a:t>
            </a:r>
          </a:p>
          <a:p>
            <a:r>
              <a:rPr lang="en-US" baseline="0" dirty="0" smtClean="0"/>
              <a:t>And the probability density function’s graph is____</a:t>
            </a:r>
          </a:p>
          <a:p>
            <a:r>
              <a:rPr lang="en-US" baseline="0" dirty="0" smtClean="0"/>
              <a:t>This is saying that each random variable is equally likely to take on a number from 0 to 1 (or whatever your interval might be)</a:t>
            </a:r>
          </a:p>
          <a:p>
            <a:r>
              <a:rPr lang="en-US" baseline="0" dirty="0" smtClean="0"/>
              <a:t>And the cumulative distribution function is ____</a:t>
            </a:r>
          </a:p>
          <a:p>
            <a:r>
              <a:rPr lang="en-US" baseline="0" dirty="0" smtClean="0"/>
              <a:t>So basically this is saying the probability of a number being between 0 and .5 is (.5-0)/(1-0)=.5.</a:t>
            </a:r>
          </a:p>
          <a:p>
            <a:r>
              <a:rPr lang="en-US" dirty="0" smtClean="0"/>
              <a:t>We also</a:t>
            </a:r>
            <a:r>
              <a:rPr lang="en-US" baseline="0" dirty="0" smtClean="0"/>
              <a:t> know the expected value is (</a:t>
            </a:r>
            <a:r>
              <a:rPr lang="en-US" baseline="0" dirty="0" err="1" smtClean="0"/>
              <a:t>a+b</a:t>
            </a:r>
            <a:r>
              <a:rPr lang="en-US" baseline="0" dirty="0" smtClean="0"/>
              <a:t>)/2</a:t>
            </a:r>
          </a:p>
          <a:p>
            <a:r>
              <a:rPr lang="en-US" baseline="0" dirty="0" smtClean="0"/>
              <a:t>Variance is (b-a)^2/12</a:t>
            </a:r>
            <a:endParaRPr lang="en-US" dirty="0"/>
          </a:p>
        </p:txBody>
      </p:sp>
      <p:sp>
        <p:nvSpPr>
          <p:cNvPr id="4" name="Slide Number Placeholder 3"/>
          <p:cNvSpPr>
            <a:spLocks noGrp="1"/>
          </p:cNvSpPr>
          <p:nvPr>
            <p:ph type="sldNum" sz="quarter" idx="10"/>
          </p:nvPr>
        </p:nvSpPr>
        <p:spPr/>
        <p:txBody>
          <a:bodyPr/>
          <a:lstStyle/>
          <a:p>
            <a:fld id="{AB600761-6CC0-A149-AF5D-EFFC42A4B156}" type="slidenum">
              <a:rPr lang="en-US" smtClean="0"/>
              <a:t>9</a:t>
            </a:fld>
            <a:endParaRPr lang="en-US"/>
          </a:p>
        </p:txBody>
      </p:sp>
    </p:spTree>
    <p:extLst>
      <p:ext uri="{BB962C8B-B14F-4D97-AF65-F5344CB8AC3E}">
        <p14:creationId xmlns:p14="http://schemas.microsoft.com/office/powerpoint/2010/main" val="369874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a:t>
            </a:r>
            <a:r>
              <a:rPr lang="en-US" baseline="0" dirty="0" smtClean="0"/>
              <a:t> we wanted to make sure our uniform generated numbers held actually acted like a uniform distribution and that they were independent of </a:t>
            </a:r>
            <a:r>
              <a:rPr lang="en-US" baseline="0" dirty="0" err="1" smtClean="0"/>
              <a:t>eachother</a:t>
            </a:r>
            <a:r>
              <a:rPr lang="en-US" baseline="0" dirty="0" smtClean="0"/>
              <a:t>. So I produced graphs in R studio and they all showed up like this. </a:t>
            </a:r>
          </a:p>
          <a:p>
            <a:r>
              <a:rPr lang="en-US" baseline="0" dirty="0" smtClean="0"/>
              <a:t>This is a histogram of U4.</a:t>
            </a:r>
          </a:p>
          <a:p>
            <a:endParaRPr lang="en-US" dirty="0"/>
          </a:p>
        </p:txBody>
      </p:sp>
      <p:sp>
        <p:nvSpPr>
          <p:cNvPr id="4" name="Slide Number Placeholder 3"/>
          <p:cNvSpPr>
            <a:spLocks noGrp="1"/>
          </p:cNvSpPr>
          <p:nvPr>
            <p:ph type="sldNum" sz="quarter" idx="10"/>
          </p:nvPr>
        </p:nvSpPr>
        <p:spPr/>
        <p:txBody>
          <a:bodyPr/>
          <a:lstStyle/>
          <a:p>
            <a:fld id="{AB600761-6CC0-A149-AF5D-EFFC42A4B156}" type="slidenum">
              <a:rPr lang="en-US" smtClean="0"/>
              <a:t>10</a:t>
            </a:fld>
            <a:endParaRPr lang="en-US"/>
          </a:p>
        </p:txBody>
      </p:sp>
    </p:spTree>
    <p:extLst>
      <p:ext uri="{BB962C8B-B14F-4D97-AF65-F5344CB8AC3E}">
        <p14:creationId xmlns:p14="http://schemas.microsoft.com/office/powerpoint/2010/main" val="3771988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after</a:t>
            </a:r>
            <a:r>
              <a:rPr lang="en-US" baseline="0" dirty="0" smtClean="0"/>
              <a:t> all that, I started to simulate the projections. The rotations look like this. This is one I focused on a lot.</a:t>
            </a:r>
          </a:p>
          <a:p>
            <a:r>
              <a:rPr lang="en-US" baseline="0" dirty="0" smtClean="0"/>
              <a:t>We change the way we look at it by changing the angles. </a:t>
            </a:r>
          </a:p>
          <a:p>
            <a:r>
              <a:rPr lang="en-US" baseline="0" dirty="0" smtClean="0"/>
              <a:t>Now, the P’s are dependent and no longer uniform, but we don’t know which ‘direction they are.’</a:t>
            </a:r>
          </a:p>
          <a:p>
            <a:r>
              <a:rPr lang="en-US" baseline="0" dirty="0" smtClean="0"/>
              <a:t>If we could find the JCDF, we would be able to find a copula for this that wouldn’t be symmetric and be able to tell the direction.</a:t>
            </a:r>
            <a:endParaRPr lang="en-US" dirty="0"/>
          </a:p>
        </p:txBody>
      </p:sp>
      <p:sp>
        <p:nvSpPr>
          <p:cNvPr id="4" name="Slide Number Placeholder 3"/>
          <p:cNvSpPr>
            <a:spLocks noGrp="1"/>
          </p:cNvSpPr>
          <p:nvPr>
            <p:ph type="sldNum" sz="quarter" idx="10"/>
          </p:nvPr>
        </p:nvSpPr>
        <p:spPr/>
        <p:txBody>
          <a:bodyPr/>
          <a:lstStyle/>
          <a:p>
            <a:fld id="{AB600761-6CC0-A149-AF5D-EFFC42A4B156}" type="slidenum">
              <a:rPr lang="en-US" smtClean="0"/>
              <a:t>11</a:t>
            </a:fld>
            <a:endParaRPr lang="en-US"/>
          </a:p>
        </p:txBody>
      </p:sp>
    </p:spTree>
    <p:extLst>
      <p:ext uri="{BB962C8B-B14F-4D97-AF65-F5344CB8AC3E}">
        <p14:creationId xmlns:p14="http://schemas.microsoft.com/office/powerpoint/2010/main" val="279658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2157319"/>
            <a:ext cx="8915400" cy="877824"/>
          </a:xfrm>
        </p:spPr>
        <p:txBody>
          <a:bodyPr/>
          <a:lstStyle/>
          <a:p>
            <a:r>
              <a:rPr lang="en-US" smtClean="0"/>
              <a:t>Click to edit Master title style</a:t>
            </a:r>
            <a:endParaRPr/>
          </a:p>
        </p:txBody>
      </p:sp>
      <p:sp>
        <p:nvSpPr>
          <p:cNvPr id="3" name="Subtitle 2"/>
          <p:cNvSpPr>
            <a:spLocks noGrp="1"/>
          </p:cNvSpPr>
          <p:nvPr>
            <p:ph type="subTitle" idx="1"/>
          </p:nvPr>
        </p:nvSpPr>
        <p:spPr>
          <a:xfrm>
            <a:off x="914400" y="3034553"/>
            <a:ext cx="8001000" cy="3823447"/>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292608" tIns="91440" rIns="274320" bIns="91440" rtlCol="0" anchor="t" anchorCtr="0">
            <a:normAutofit/>
          </a:bodyPr>
          <a:lstStyle>
            <a:lvl1pPr marL="0" indent="0" algn="l" defTabSz="914400" rtl="0" eaLnBrk="1" latinLnBrk="0" hangingPunct="1">
              <a:spcBef>
                <a:spcPts val="2000"/>
              </a:spcBef>
              <a:buClr>
                <a:schemeClr val="accent1"/>
              </a:buClr>
              <a:buFont typeface="Wingdings 2" pitchFamily="18" charset="2"/>
              <a:buNone/>
              <a:defRPr sz="18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dirty="0"/>
          </a:p>
        </p:txBody>
      </p:sp>
      <p:sp>
        <p:nvSpPr>
          <p:cNvPr id="4" name="Date Placeholder 3"/>
          <p:cNvSpPr>
            <a:spLocks noGrp="1"/>
          </p:cNvSpPr>
          <p:nvPr>
            <p:ph type="dt" sz="half" idx="10"/>
          </p:nvPr>
        </p:nvSpPr>
        <p:spPr/>
        <p:txBody>
          <a:bodyPr/>
          <a:lstStyle/>
          <a:p>
            <a:fld id="{70FAA508-F0CD-46EA-95FB-26B559A0B5D9}" type="datetimeFigureOut">
              <a:rPr lang="en-US" smtClean="0"/>
              <a:t>10/3/2013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822907-8A9D-4F6B-98F6-913902AD56B5}"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0" y="1124712"/>
            <a:ext cx="8915400" cy="914400"/>
          </a:xfrm>
          <a:solidFill>
            <a:schemeClr val="tx2"/>
          </a:solidFill>
        </p:spPr>
        <p:txBody>
          <a:bodyPr vert="horz" lIns="1188720" tIns="45720" rIns="274320" bIns="45720" rtlCol="0" anchor="ctr">
            <a:normAutofit/>
          </a:bodyPr>
          <a:lstStyle>
            <a:lvl1pPr marL="0" indent="0" algn="l" defTabSz="914400" rtl="0" eaLnBrk="1" latinLnBrk="0" hangingPunct="1">
              <a:spcBef>
                <a:spcPct val="0"/>
              </a:spcBef>
              <a:buNone/>
              <a:defRPr sz="3600" kern="1200">
                <a:solidFill>
                  <a:schemeClr val="bg1"/>
                </a:solidFill>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5487987" y="2048256"/>
            <a:ext cx="3427413" cy="4206240"/>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914400" y="2039112"/>
            <a:ext cx="4572000" cy="4224528"/>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292608" tIns="274320" rIns="274320" bIns="274320" rtlCol="0" anchor="t" anchorCtr="0">
            <a:normAutofit/>
          </a:bodyPr>
          <a:lstStyle>
            <a:lvl1pPr marL="0" indent="0">
              <a:buNone/>
              <a:defRPr sz="1800" kern="1200">
                <a:solidFill>
                  <a:schemeClr val="tx1">
                    <a:lumMod val="65000"/>
                    <a:lumOff val="3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spcBef>
                <a:spcPts val="2000"/>
              </a:spcBef>
              <a:buClr>
                <a:schemeClr val="accent1"/>
              </a:buClr>
              <a:buFont typeface="Wingdings 2" pitchFamily="18" charset="2"/>
              <a:buNone/>
            </a:pPr>
            <a:r>
              <a:rPr lang="en-US" smtClean="0"/>
              <a:t>Click to edit Master text styles</a:t>
            </a:r>
          </a:p>
        </p:txBody>
      </p:sp>
      <p:sp>
        <p:nvSpPr>
          <p:cNvPr id="5" name="Date Placeholder 4"/>
          <p:cNvSpPr>
            <a:spLocks noGrp="1"/>
          </p:cNvSpPr>
          <p:nvPr>
            <p:ph type="dt" sz="half" idx="10"/>
          </p:nvPr>
        </p:nvSpPr>
        <p:spPr>
          <a:xfrm>
            <a:off x="6580094" y="188259"/>
            <a:ext cx="2133600" cy="365125"/>
          </a:xfrm>
        </p:spPr>
        <p:txBody>
          <a:bodyPr/>
          <a:lstStyle/>
          <a:p>
            <a:fld id="{70FAA508-F0CD-46EA-95FB-26B559A0B5D9}" type="datetimeFigureOut">
              <a:rPr lang="en-US" smtClean="0"/>
              <a:t>10/3/2013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822907-8A9D-4F6B-98F6-913902AD56B5}"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above Caption">
    <p:spTree>
      <p:nvGrpSpPr>
        <p:cNvPr id="1" name=""/>
        <p:cNvGrpSpPr/>
        <p:nvPr/>
      </p:nvGrpSpPr>
      <p:grpSpPr>
        <a:xfrm>
          <a:off x="0" y="0"/>
          <a:ext cx="0" cy="0"/>
          <a:chOff x="0" y="0"/>
          <a:chExt cx="0" cy="0"/>
        </a:xfrm>
      </p:grpSpPr>
      <p:sp>
        <p:nvSpPr>
          <p:cNvPr id="2" name="Title 1"/>
          <p:cNvSpPr>
            <a:spLocks noGrp="1"/>
          </p:cNvSpPr>
          <p:nvPr>
            <p:ph type="ctrTitle"/>
          </p:nvPr>
        </p:nvSpPr>
        <p:spPr>
          <a:xfrm>
            <a:off x="0" y="4114800"/>
            <a:ext cx="8915400" cy="877824"/>
          </a:xfrm>
        </p:spPr>
        <p:txBody>
          <a:bodyPr tIns="137160" bIns="137160" anchor="b" anchorCtr="0">
            <a:normAutofit/>
          </a:bodyPr>
          <a:lstStyle>
            <a:lvl1pPr>
              <a:defRPr sz="2400"/>
            </a:lvl1pPr>
          </a:lstStyle>
          <a:p>
            <a:r>
              <a:rPr lang="en-US" smtClean="0"/>
              <a:t>Click to edit Master title style</a:t>
            </a:r>
            <a:endParaRPr/>
          </a:p>
        </p:txBody>
      </p:sp>
      <p:sp>
        <p:nvSpPr>
          <p:cNvPr id="3" name="Subtitle 2"/>
          <p:cNvSpPr>
            <a:spLocks noGrp="1"/>
          </p:cNvSpPr>
          <p:nvPr>
            <p:ph type="subTitle" idx="1"/>
          </p:nvPr>
        </p:nvSpPr>
        <p:spPr>
          <a:xfrm>
            <a:off x="914400" y="5002305"/>
            <a:ext cx="8001000" cy="1855695"/>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137160" rIns="274320" bIns="137160" rtlCol="0" anchor="t" anchorCtr="0">
            <a:normAutofit/>
          </a:bodyPr>
          <a:lstStyle>
            <a:lvl1pPr marL="0" indent="0" algn="l" defTabSz="914400" rtl="0" eaLnBrk="1" latinLnBrk="0" hangingPunct="1">
              <a:spcBef>
                <a:spcPts val="300"/>
              </a:spcBef>
              <a:buNone/>
              <a:defRPr sz="16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dirty="0"/>
          </a:p>
        </p:txBody>
      </p:sp>
      <p:sp>
        <p:nvSpPr>
          <p:cNvPr id="4" name="Date Placeholder 3"/>
          <p:cNvSpPr>
            <a:spLocks noGrp="1"/>
          </p:cNvSpPr>
          <p:nvPr>
            <p:ph type="dt" sz="half" idx="10"/>
          </p:nvPr>
        </p:nvSpPr>
        <p:spPr/>
        <p:txBody>
          <a:bodyPr/>
          <a:lstStyle/>
          <a:p>
            <a:fld id="{70FAA508-F0CD-46EA-95FB-26B559A0B5D9}" type="datetimeFigureOut">
              <a:rPr lang="en-US" smtClean="0"/>
              <a:t>10/3/2013</a:t>
            </a:fld>
            <a:endParaRPr lang="en-US"/>
          </a:p>
        </p:txBody>
      </p:sp>
      <p:sp>
        <p:nvSpPr>
          <p:cNvPr id="5" name="Footer Placeholder 4"/>
          <p:cNvSpPr>
            <a:spLocks noGrp="1"/>
          </p:cNvSpPr>
          <p:nvPr>
            <p:ph type="ftr" sz="quarter" idx="11"/>
          </p:nvPr>
        </p:nvSpPr>
        <p:spPr/>
        <p:txBody>
          <a:bodyPr/>
          <a:lstStyle/>
          <a:p>
            <a:endParaRPr lang="en-US"/>
          </a:p>
        </p:txBody>
      </p:sp>
      <p:sp>
        <p:nvSpPr>
          <p:cNvPr id="9" name="Picture Placeholder 8"/>
          <p:cNvSpPr>
            <a:spLocks noGrp="1"/>
          </p:cNvSpPr>
          <p:nvPr>
            <p:ph type="pic" sz="quarter" idx="13"/>
          </p:nvPr>
        </p:nvSpPr>
        <p:spPr>
          <a:xfrm>
            <a:off x="927100" y="1129553"/>
            <a:ext cx="7988300" cy="2980944"/>
          </a:xfrm>
        </p:spPr>
        <p:txBody>
          <a:bodyPr>
            <a:normAutofit/>
          </a:bodyPr>
          <a:lstStyle>
            <a:lvl1pPr marL="0" indent="0">
              <a:buNone/>
              <a:defRPr sz="1800"/>
            </a:lvl1pPr>
          </a:lstStyle>
          <a:p>
            <a:r>
              <a:rPr lang="en-US" smtClean="0"/>
              <a:t>Click icon to add picture</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sp>
        <p:nvSpPr>
          <p:cNvPr id="2" name="Title 1"/>
          <p:cNvSpPr>
            <a:spLocks noGrp="1"/>
          </p:cNvSpPr>
          <p:nvPr>
            <p:ph type="ctrTitle"/>
          </p:nvPr>
        </p:nvSpPr>
        <p:spPr>
          <a:xfrm>
            <a:off x="0" y="4114800"/>
            <a:ext cx="8915400" cy="877824"/>
          </a:xfrm>
        </p:spPr>
        <p:txBody>
          <a:bodyPr tIns="137160" bIns="137160" anchor="b" anchorCtr="0">
            <a:normAutofit/>
          </a:bodyPr>
          <a:lstStyle>
            <a:lvl1pPr>
              <a:defRPr sz="2400"/>
            </a:lvl1pPr>
          </a:lstStyle>
          <a:p>
            <a:r>
              <a:rPr lang="en-US" smtClean="0"/>
              <a:t>Click to edit Master title style</a:t>
            </a:r>
            <a:endParaRPr/>
          </a:p>
        </p:txBody>
      </p:sp>
      <p:sp>
        <p:nvSpPr>
          <p:cNvPr id="3" name="Subtitle 2"/>
          <p:cNvSpPr>
            <a:spLocks noGrp="1"/>
          </p:cNvSpPr>
          <p:nvPr>
            <p:ph type="subTitle" idx="1"/>
          </p:nvPr>
        </p:nvSpPr>
        <p:spPr>
          <a:xfrm>
            <a:off x="914400" y="5002305"/>
            <a:ext cx="8001000" cy="1855695"/>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137160" rIns="274320" bIns="137160" rtlCol="0" anchor="t" anchorCtr="0">
            <a:normAutofit/>
          </a:bodyPr>
          <a:lstStyle>
            <a:lvl1pPr marL="0" indent="0" algn="l" defTabSz="914400" rtl="0" eaLnBrk="1" latinLnBrk="0" hangingPunct="1">
              <a:spcBef>
                <a:spcPts val="300"/>
              </a:spcBef>
              <a:buNone/>
              <a:defRPr sz="16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dirty="0"/>
          </a:p>
        </p:txBody>
      </p:sp>
      <p:sp>
        <p:nvSpPr>
          <p:cNvPr id="4" name="Date Placeholder 3"/>
          <p:cNvSpPr>
            <a:spLocks noGrp="1"/>
          </p:cNvSpPr>
          <p:nvPr>
            <p:ph type="dt" sz="half" idx="10"/>
          </p:nvPr>
        </p:nvSpPr>
        <p:spPr>
          <a:xfrm>
            <a:off x="6580094" y="188259"/>
            <a:ext cx="2133600" cy="365125"/>
          </a:xfrm>
        </p:spPr>
        <p:txBody>
          <a:bodyPr/>
          <a:lstStyle/>
          <a:p>
            <a:fld id="{70FAA508-F0CD-46EA-95FB-26B559A0B5D9}" type="datetimeFigureOut">
              <a:rPr lang="en-US" smtClean="0"/>
              <a:t>10/3/2013</a:t>
            </a:fld>
            <a:endParaRPr lang="en-US"/>
          </a:p>
        </p:txBody>
      </p:sp>
      <p:sp>
        <p:nvSpPr>
          <p:cNvPr id="5" name="Footer Placeholder 4"/>
          <p:cNvSpPr>
            <a:spLocks noGrp="1"/>
          </p:cNvSpPr>
          <p:nvPr>
            <p:ph type="ftr" sz="quarter" idx="11"/>
          </p:nvPr>
        </p:nvSpPr>
        <p:spPr/>
        <p:txBody>
          <a:bodyPr/>
          <a:lstStyle/>
          <a:p>
            <a:endParaRPr lang="en-US"/>
          </a:p>
        </p:txBody>
      </p:sp>
      <p:sp>
        <p:nvSpPr>
          <p:cNvPr id="9" name="Picture Placeholder 8"/>
          <p:cNvSpPr>
            <a:spLocks noGrp="1"/>
          </p:cNvSpPr>
          <p:nvPr>
            <p:ph type="pic" sz="quarter" idx="13"/>
          </p:nvPr>
        </p:nvSpPr>
        <p:spPr>
          <a:xfrm>
            <a:off x="927100" y="1129553"/>
            <a:ext cx="3986784" cy="2980944"/>
          </a:xfrm>
        </p:spPr>
        <p:txBody>
          <a:bodyPr>
            <a:normAutofit/>
          </a:bodyPr>
          <a:lstStyle>
            <a:lvl1pPr marL="0" indent="0">
              <a:buNone/>
              <a:defRPr sz="1800"/>
            </a:lvl1pPr>
          </a:lstStyle>
          <a:p>
            <a:r>
              <a:rPr lang="en-US" smtClean="0"/>
              <a:t>Click icon to add picture</a:t>
            </a:r>
            <a:endParaRPr/>
          </a:p>
        </p:txBody>
      </p:sp>
      <p:sp>
        <p:nvSpPr>
          <p:cNvPr id="7" name="Picture Placeholder 8"/>
          <p:cNvSpPr>
            <a:spLocks noGrp="1"/>
          </p:cNvSpPr>
          <p:nvPr>
            <p:ph type="pic" sz="quarter" idx="14"/>
          </p:nvPr>
        </p:nvSpPr>
        <p:spPr>
          <a:xfrm>
            <a:off x="4928616" y="1129553"/>
            <a:ext cx="3986784" cy="2980944"/>
          </a:xfrm>
        </p:spPr>
        <p:txBody>
          <a:bodyPr>
            <a:normAutofit/>
          </a:bodyPr>
          <a:lstStyle>
            <a:lvl1pPr marL="0" indent="0">
              <a:buNone/>
              <a:defRPr sz="1800"/>
            </a:lvl1pPr>
          </a:lstStyle>
          <a:p>
            <a:r>
              <a:rPr lang="en-US" smtClean="0"/>
              <a:t>Click icon to add picture</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2" name="Title 1"/>
          <p:cNvSpPr>
            <a:spLocks noGrp="1"/>
          </p:cNvSpPr>
          <p:nvPr>
            <p:ph type="ctrTitle"/>
          </p:nvPr>
        </p:nvSpPr>
        <p:spPr>
          <a:xfrm>
            <a:off x="0" y="4114800"/>
            <a:ext cx="8915400" cy="877824"/>
          </a:xfrm>
        </p:spPr>
        <p:txBody>
          <a:bodyPr tIns="137160" bIns="137160" anchor="b" anchorCtr="0">
            <a:normAutofit/>
          </a:bodyPr>
          <a:lstStyle>
            <a:lvl1pPr>
              <a:defRPr sz="2400"/>
            </a:lvl1pPr>
          </a:lstStyle>
          <a:p>
            <a:r>
              <a:rPr lang="en-US" smtClean="0"/>
              <a:t>Click to edit Master title style</a:t>
            </a:r>
            <a:endParaRPr/>
          </a:p>
        </p:txBody>
      </p:sp>
      <p:sp>
        <p:nvSpPr>
          <p:cNvPr id="3" name="Subtitle 2"/>
          <p:cNvSpPr>
            <a:spLocks noGrp="1"/>
          </p:cNvSpPr>
          <p:nvPr>
            <p:ph type="subTitle" idx="1"/>
          </p:nvPr>
        </p:nvSpPr>
        <p:spPr>
          <a:xfrm>
            <a:off x="914400" y="5002305"/>
            <a:ext cx="8001000" cy="1855695"/>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137160" rIns="274320" bIns="137160" rtlCol="0" anchor="t" anchorCtr="0">
            <a:normAutofit/>
          </a:bodyPr>
          <a:lstStyle>
            <a:lvl1pPr marL="0" indent="0" algn="l" defTabSz="914400" rtl="0" eaLnBrk="1" latinLnBrk="0" hangingPunct="1">
              <a:spcBef>
                <a:spcPts val="300"/>
              </a:spcBef>
              <a:buNone/>
              <a:defRPr sz="16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6580094" y="188259"/>
            <a:ext cx="2133600" cy="365125"/>
          </a:xfrm>
        </p:spPr>
        <p:txBody>
          <a:bodyPr/>
          <a:lstStyle/>
          <a:p>
            <a:fld id="{70FAA508-F0CD-46EA-95FB-26B559A0B5D9}" type="datetimeFigureOut">
              <a:rPr lang="en-US" smtClean="0"/>
              <a:t>10/3/2013</a:t>
            </a:fld>
            <a:endParaRPr lang="en-US"/>
          </a:p>
        </p:txBody>
      </p:sp>
      <p:sp>
        <p:nvSpPr>
          <p:cNvPr id="5" name="Footer Placeholder 4"/>
          <p:cNvSpPr>
            <a:spLocks noGrp="1"/>
          </p:cNvSpPr>
          <p:nvPr>
            <p:ph type="ftr" sz="quarter" idx="11"/>
          </p:nvPr>
        </p:nvSpPr>
        <p:spPr/>
        <p:txBody>
          <a:bodyPr/>
          <a:lstStyle/>
          <a:p>
            <a:endParaRPr lang="en-US"/>
          </a:p>
        </p:txBody>
      </p:sp>
      <p:sp>
        <p:nvSpPr>
          <p:cNvPr id="9" name="Picture Placeholder 8"/>
          <p:cNvSpPr>
            <a:spLocks noGrp="1"/>
          </p:cNvSpPr>
          <p:nvPr>
            <p:ph type="pic" sz="quarter" idx="13"/>
          </p:nvPr>
        </p:nvSpPr>
        <p:spPr>
          <a:xfrm>
            <a:off x="927100" y="1129553"/>
            <a:ext cx="6601968" cy="2980944"/>
          </a:xfrm>
        </p:spPr>
        <p:txBody>
          <a:bodyPr>
            <a:normAutofit/>
          </a:bodyPr>
          <a:lstStyle>
            <a:lvl1pPr marL="0" indent="0">
              <a:buNone/>
              <a:defRPr sz="1800"/>
            </a:lvl1pPr>
          </a:lstStyle>
          <a:p>
            <a:r>
              <a:rPr lang="en-US" smtClean="0"/>
              <a:t>Click icon to add picture</a:t>
            </a:r>
            <a:endParaRPr/>
          </a:p>
        </p:txBody>
      </p:sp>
      <p:sp>
        <p:nvSpPr>
          <p:cNvPr id="7" name="Picture Placeholder 8"/>
          <p:cNvSpPr>
            <a:spLocks noGrp="1"/>
          </p:cNvSpPr>
          <p:nvPr>
            <p:ph type="pic" sz="quarter" idx="14"/>
          </p:nvPr>
        </p:nvSpPr>
        <p:spPr>
          <a:xfrm>
            <a:off x="7543800" y="1129553"/>
            <a:ext cx="1371600" cy="1481328"/>
          </a:xfrm>
        </p:spPr>
        <p:txBody>
          <a:bodyPr>
            <a:normAutofit/>
          </a:bodyPr>
          <a:lstStyle>
            <a:lvl1pPr marL="0" indent="0">
              <a:buNone/>
              <a:defRPr sz="1800"/>
            </a:lvl1pPr>
          </a:lstStyle>
          <a:p>
            <a:r>
              <a:rPr lang="en-US" smtClean="0"/>
              <a:t>Click icon to add picture</a:t>
            </a:r>
            <a:endParaRPr/>
          </a:p>
        </p:txBody>
      </p:sp>
      <p:sp>
        <p:nvSpPr>
          <p:cNvPr id="8" name="Picture Placeholder 8"/>
          <p:cNvSpPr>
            <a:spLocks noGrp="1"/>
          </p:cNvSpPr>
          <p:nvPr>
            <p:ph type="pic" sz="quarter" idx="15"/>
          </p:nvPr>
        </p:nvSpPr>
        <p:spPr>
          <a:xfrm>
            <a:off x="7543800" y="2629169"/>
            <a:ext cx="1371600" cy="1481328"/>
          </a:xfrm>
        </p:spPr>
        <p:txBody>
          <a:bodyPr>
            <a:normAutofit/>
          </a:bodyPr>
          <a:lstStyle>
            <a:lvl1pPr marL="0" indent="0">
              <a:buNone/>
              <a:defRPr sz="1800"/>
            </a:lvl1pPr>
          </a:lstStyle>
          <a:p>
            <a:r>
              <a:rPr lang="en-US" smtClean="0"/>
              <a:t>Click icon to add picture</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4" name="Date Placeholder 3"/>
          <p:cNvSpPr>
            <a:spLocks noGrp="1"/>
          </p:cNvSpPr>
          <p:nvPr>
            <p:ph type="dt" sz="half" idx="10"/>
          </p:nvPr>
        </p:nvSpPr>
        <p:spPr/>
        <p:txBody>
          <a:bodyPr/>
          <a:lstStyle/>
          <a:p>
            <a:fld id="{70FAA508-F0CD-46EA-95FB-26B559A0B5D9}" type="datetimeFigureOut">
              <a:rPr lang="en-US" smtClean="0"/>
              <a:t>10/3/2013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822907-8A9D-4F6B-98F6-913902AD56B5}"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87553" y="1129554"/>
            <a:ext cx="914400" cy="5533278"/>
          </a:xfrm>
        </p:spPr>
        <p:txBody>
          <a:bodyPr vert="eaVert" lIns="274320" tIns="685800" bIns="685800"/>
          <a:lstStyle/>
          <a:p>
            <a:r>
              <a:rPr lang="en-US" smtClean="0"/>
              <a:t>Click to edit Master title style</a:t>
            </a:r>
            <a:endParaRPr/>
          </a:p>
        </p:txBody>
      </p:sp>
      <p:sp>
        <p:nvSpPr>
          <p:cNvPr id="3" name="Vertical Text Placeholder 2"/>
          <p:cNvSpPr>
            <a:spLocks noGrp="1"/>
          </p:cNvSpPr>
          <p:nvPr>
            <p:ph type="body" orient="vert" idx="1"/>
          </p:nvPr>
        </p:nvSpPr>
        <p:spPr>
          <a:xfrm>
            <a:off x="1117600" y="1734671"/>
            <a:ext cx="6426200" cy="4542304"/>
          </a:xfrm>
        </p:spPr>
        <p:txBody>
          <a:bodyPr vert="eaVert"/>
          <a:lstStyle>
            <a:lvl5pP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4" name="Date Placeholder 3"/>
          <p:cNvSpPr>
            <a:spLocks noGrp="1"/>
          </p:cNvSpPr>
          <p:nvPr>
            <p:ph type="dt" sz="half" idx="10"/>
          </p:nvPr>
        </p:nvSpPr>
        <p:spPr/>
        <p:txBody>
          <a:bodyPr/>
          <a:lstStyle/>
          <a:p>
            <a:fld id="{70FAA508-F0CD-46EA-95FB-26B559A0B5D9}" type="datetimeFigureOut">
              <a:rPr lang="en-US" smtClean="0"/>
              <a:t>10/3/2013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822907-8A9D-4F6B-98F6-913902AD56B5}"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4" name="Date Placeholder 3"/>
          <p:cNvSpPr>
            <a:spLocks noGrp="1"/>
          </p:cNvSpPr>
          <p:nvPr>
            <p:ph type="dt" sz="half" idx="10"/>
          </p:nvPr>
        </p:nvSpPr>
        <p:spPr/>
        <p:txBody>
          <a:bodyPr/>
          <a:lstStyle/>
          <a:p>
            <a:fld id="{70FAA508-F0CD-46EA-95FB-26B559A0B5D9}" type="datetimeFigureOut">
              <a:rPr lang="en-US" smtClean="0"/>
              <a:t>10/3/2013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822907-8A9D-4F6B-98F6-913902AD56B5}"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0" y="5025435"/>
            <a:ext cx="8915400" cy="914400"/>
          </a:xfrm>
        </p:spPr>
        <p:txBody>
          <a:bodyPr/>
          <a:lstStyle/>
          <a:p>
            <a:r>
              <a:rPr lang="en-US" smtClean="0"/>
              <a:t>Click to edit Master title style</a:t>
            </a:r>
            <a:endParaRPr/>
          </a:p>
        </p:txBody>
      </p:sp>
      <p:sp>
        <p:nvSpPr>
          <p:cNvPr id="3" name="Subtitle 2"/>
          <p:cNvSpPr>
            <a:spLocks noGrp="1"/>
          </p:cNvSpPr>
          <p:nvPr>
            <p:ph type="subTitle" idx="1"/>
          </p:nvPr>
        </p:nvSpPr>
        <p:spPr>
          <a:xfrm>
            <a:off x="914400" y="5943600"/>
            <a:ext cx="8001000" cy="914400"/>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91440" rIns="274320" bIns="91440" rtlCol="0" anchor="t" anchorCtr="0"/>
          <a:lstStyle>
            <a:lvl1pPr marL="0" indent="0" algn="l" defTabSz="914400" rtl="0" eaLnBrk="1" latinLnBrk="0" hangingPunct="1">
              <a:spcBef>
                <a:spcPts val="300"/>
              </a:spcBef>
              <a:buNone/>
              <a:defRPr sz="18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dirty="0"/>
          </a:p>
        </p:txBody>
      </p:sp>
      <p:sp>
        <p:nvSpPr>
          <p:cNvPr id="4" name="Date Placeholder 3"/>
          <p:cNvSpPr>
            <a:spLocks noGrp="1"/>
          </p:cNvSpPr>
          <p:nvPr>
            <p:ph type="dt" sz="half" idx="10"/>
          </p:nvPr>
        </p:nvSpPr>
        <p:spPr/>
        <p:txBody>
          <a:bodyPr/>
          <a:lstStyle/>
          <a:p>
            <a:fld id="{70FAA508-F0CD-46EA-95FB-26B559A0B5D9}" type="datetimeFigureOut">
              <a:rPr lang="en-US" smtClean="0"/>
              <a:t>10/3/2013</a:t>
            </a:fld>
            <a:endParaRPr lang="en-US"/>
          </a:p>
        </p:txBody>
      </p:sp>
      <p:sp>
        <p:nvSpPr>
          <p:cNvPr id="5" name="Footer Placeholder 4"/>
          <p:cNvSpPr>
            <a:spLocks noGrp="1"/>
          </p:cNvSpPr>
          <p:nvPr>
            <p:ph type="ftr" sz="quarter" idx="11"/>
          </p:nvPr>
        </p:nvSpPr>
        <p:spPr/>
        <p:txBody>
          <a:bodyPr/>
          <a:lstStyle/>
          <a:p>
            <a:endParaRPr lang="en-US"/>
          </a:p>
        </p:txBody>
      </p:sp>
      <p:sp>
        <p:nvSpPr>
          <p:cNvPr id="9" name="Picture Placeholder 8"/>
          <p:cNvSpPr>
            <a:spLocks noGrp="1"/>
          </p:cNvSpPr>
          <p:nvPr>
            <p:ph type="pic" sz="quarter" idx="13"/>
          </p:nvPr>
        </p:nvSpPr>
        <p:spPr>
          <a:xfrm>
            <a:off x="927100" y="1129553"/>
            <a:ext cx="7988300" cy="3886200"/>
          </a:xfrm>
        </p:spPr>
        <p:txBody>
          <a:bodyPr>
            <a:normAutofit/>
          </a:bodyPr>
          <a:lstStyle>
            <a:lvl1pPr marL="0" indent="0">
              <a:buNone/>
              <a:defRPr sz="1800"/>
            </a:lvl1pPr>
          </a:lstStyle>
          <a:p>
            <a:r>
              <a:rPr lang="en-US" smtClean="0"/>
              <a:t>Click icon to add picture</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0" y="3200399"/>
            <a:ext cx="8915400" cy="2286000"/>
          </a:xfrm>
          <a:solidFill>
            <a:schemeClr val="tx2"/>
          </a:solidFill>
        </p:spPr>
        <p:txBody>
          <a:bodyPr vert="horz" lIns="1188720" tIns="45720" rIns="274320" bIns="45720" rtlCol="0" anchor="b" anchorCtr="0">
            <a:normAutofit/>
          </a:bodyPr>
          <a:lstStyle>
            <a:lvl1pPr marL="0" indent="0" algn="l" defTabSz="914400" rtl="0" eaLnBrk="1" latinLnBrk="0" hangingPunct="1">
              <a:spcBef>
                <a:spcPct val="0"/>
              </a:spcBef>
              <a:buNone/>
              <a:defRPr sz="3600" kern="1200">
                <a:solidFill>
                  <a:schemeClr val="bg1"/>
                </a:solidFill>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914400" y="5484607"/>
            <a:ext cx="8001000" cy="777240"/>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292608" tIns="91440" rIns="274320" bIns="91440" rtlCol="0" anchor="ctr" anchorCtr="0">
            <a:normAutofit/>
          </a:bodyPr>
          <a:lstStyle>
            <a:lvl1pPr marL="0" indent="0" algn="l" defTabSz="914400" rtl="0" eaLnBrk="1" latinLnBrk="0" hangingPunct="1">
              <a:spcBef>
                <a:spcPts val="300"/>
              </a:spcBef>
              <a:buClr>
                <a:schemeClr val="accent1"/>
              </a:buClr>
              <a:buFont typeface="Wingdings 2" pitchFamily="18" charset="2"/>
              <a:buNone/>
              <a:defRPr sz="1800" kern="1200">
                <a:solidFill>
                  <a:schemeClr val="tx1">
                    <a:lumMod val="65000"/>
                    <a:lumOff val="35000"/>
                  </a:schemeClr>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70FAA508-F0CD-46EA-95FB-26B559A0B5D9}" type="datetimeFigureOut">
              <a:rPr lang="en-US" smtClean="0"/>
              <a:t>10/3/2013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822907-8A9D-4F6B-98F6-913902AD56B5}"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117600" y="2595563"/>
            <a:ext cx="3566160" cy="3681412"/>
          </a:xfrm>
        </p:spPr>
        <p:txBody>
          <a:bodyPr>
            <a:normAutofit/>
          </a:bodyPr>
          <a:lstStyle>
            <a:lvl1pPr>
              <a:defRPr sz="1800"/>
            </a:lvl1pPr>
            <a:lvl2pPr>
              <a:defRPr sz="18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4" name="Content Placeholder 3"/>
          <p:cNvSpPr>
            <a:spLocks noGrp="1"/>
          </p:cNvSpPr>
          <p:nvPr>
            <p:ph sz="half" idx="2"/>
          </p:nvPr>
        </p:nvSpPr>
        <p:spPr>
          <a:xfrm>
            <a:off x="5147534" y="2595563"/>
            <a:ext cx="3566160" cy="3681412"/>
          </a:xfrm>
        </p:spPr>
        <p:txBody>
          <a:bodyPr>
            <a:normAutofit/>
          </a:bodyPr>
          <a:lstStyle>
            <a:lvl1pPr>
              <a:defRPr sz="1800"/>
            </a:lvl1pPr>
            <a:lvl2pPr>
              <a:defRPr sz="18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5" name="Date Placeholder 4"/>
          <p:cNvSpPr>
            <a:spLocks noGrp="1"/>
          </p:cNvSpPr>
          <p:nvPr>
            <p:ph type="dt" sz="half" idx="10"/>
          </p:nvPr>
        </p:nvSpPr>
        <p:spPr>
          <a:xfrm>
            <a:off x="6580094" y="188259"/>
            <a:ext cx="2133600" cy="365125"/>
          </a:xfrm>
        </p:spPr>
        <p:txBody>
          <a:bodyPr/>
          <a:lstStyle/>
          <a:p>
            <a:fld id="{70FAA508-F0CD-46EA-95FB-26B559A0B5D9}" type="datetimeFigureOut">
              <a:rPr lang="en-US" smtClean="0"/>
              <a:t>10/3/2013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822907-8A9D-4F6B-98F6-913902AD56B5}"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120588" y="2017713"/>
            <a:ext cx="3566160" cy="877887"/>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20588" y="3065929"/>
            <a:ext cx="3566160" cy="3211046"/>
          </a:xfrm>
        </p:spPr>
        <p:txBody>
          <a:bodyPr>
            <a:normAutofit/>
          </a:bodyPr>
          <a:lstStyle>
            <a:lvl1pPr>
              <a:defRPr sz="1800"/>
            </a:lvl1pPr>
            <a:lvl2pPr>
              <a:defRPr sz="1800"/>
            </a:lvl2pPr>
            <a:lvl3pPr>
              <a:defRPr sz="1800"/>
            </a:lvl3pPr>
            <a:lvl4pPr>
              <a:defRPr sz="1800"/>
            </a:lvl4pPr>
            <a:lvl5pPr>
              <a:defRPr sz="1800"/>
            </a:lvl5pPr>
            <a:lvl6pPr marL="2055813" indent="-344488">
              <a:defRPr sz="1600"/>
            </a:lvl6pPr>
            <a:lvl7pPr marL="2055813" indent="-344488">
              <a:defRPr sz="1600"/>
            </a:lvl7pPr>
            <a:lvl8pPr marL="2055813" indent="-344488">
              <a:defRPr sz="1600"/>
            </a:lvl8pPr>
            <a:lvl9pPr marL="2055813" indent="-344488">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5" name="Text Placeholder 4"/>
          <p:cNvSpPr>
            <a:spLocks noGrp="1"/>
          </p:cNvSpPr>
          <p:nvPr>
            <p:ph type="body" sz="quarter" idx="3"/>
          </p:nvPr>
        </p:nvSpPr>
        <p:spPr>
          <a:xfrm>
            <a:off x="5147534" y="2017713"/>
            <a:ext cx="3566160" cy="877887"/>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47534" y="3065929"/>
            <a:ext cx="3566160" cy="3211046"/>
          </a:xfrm>
        </p:spPr>
        <p:txBody>
          <a:bodyPr>
            <a:normAutofit/>
          </a:bodyPr>
          <a:lstStyle>
            <a:lvl1pPr>
              <a:defRPr sz="1800"/>
            </a:lvl1pPr>
            <a:lvl2pPr>
              <a:defRPr sz="1800"/>
            </a:lvl2pPr>
            <a:lvl3pPr>
              <a:defRPr sz="1800"/>
            </a:lvl3pPr>
            <a:lvl4pPr>
              <a:defRPr sz="1800"/>
            </a:lvl4pPr>
            <a:lvl5pPr>
              <a:defRPr sz="1800"/>
            </a:lvl5pPr>
            <a:lvl6pPr marL="2055813" indent="-344488">
              <a:defRPr sz="1600"/>
            </a:lvl6pPr>
            <a:lvl7pPr marL="2055813" indent="-344488">
              <a:defRPr sz="1600"/>
            </a:lvl7pPr>
            <a:lvl8pPr marL="2055813" indent="-344488">
              <a:defRPr sz="1600"/>
            </a:lvl8pPr>
            <a:lvl9pPr marL="2055813" indent="-344488">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7" name="Date Placeholder 6"/>
          <p:cNvSpPr>
            <a:spLocks noGrp="1"/>
          </p:cNvSpPr>
          <p:nvPr>
            <p:ph type="dt" sz="half" idx="10"/>
          </p:nvPr>
        </p:nvSpPr>
        <p:spPr>
          <a:xfrm>
            <a:off x="6580094" y="188259"/>
            <a:ext cx="2133600" cy="365125"/>
          </a:xfrm>
        </p:spPr>
        <p:txBody>
          <a:bodyPr/>
          <a:lstStyle/>
          <a:p>
            <a:fld id="{70FAA508-F0CD-46EA-95FB-26B559A0B5D9}" type="datetimeFigureOut">
              <a:rPr lang="en-US" smtClean="0"/>
              <a:t>10/3/2013</a:t>
            </a:fld>
            <a:endParaRPr lang="en-US"/>
          </a:p>
        </p:txBody>
      </p:sp>
      <p:sp>
        <p:nvSpPr>
          <p:cNvPr id="8" name="Footer Placeholder 7"/>
          <p:cNvSpPr>
            <a:spLocks noGrp="1"/>
          </p:cNvSpPr>
          <p:nvPr>
            <p:ph type="ftr" sz="quarter" idx="11"/>
          </p:nvPr>
        </p:nvSpPr>
        <p:spPr>
          <a:xfrm>
            <a:off x="1120588" y="188259"/>
            <a:ext cx="2895600" cy="365125"/>
          </a:xfrm>
        </p:spPr>
        <p:txBody>
          <a:bodyPr/>
          <a:lstStyle/>
          <a:p>
            <a:endParaRPr lang="en-US"/>
          </a:p>
        </p:txBody>
      </p:sp>
      <p:sp>
        <p:nvSpPr>
          <p:cNvPr id="9" name="Slide Number Placeholder 8"/>
          <p:cNvSpPr>
            <a:spLocks noGrp="1"/>
          </p:cNvSpPr>
          <p:nvPr>
            <p:ph type="sldNum" sz="quarter" idx="12"/>
          </p:nvPr>
        </p:nvSpPr>
        <p:spPr/>
        <p:txBody>
          <a:bodyPr/>
          <a:lstStyle/>
          <a:p>
            <a:fld id="{4A822907-8A9D-4F6B-98F6-913902AD56B5}" type="slidenum">
              <a:rPr lang="en-US" smtClean="0"/>
              <a:t>‹#›</a:t>
            </a:fld>
            <a:endParaRPr lang="en-US"/>
          </a:p>
        </p:txBody>
      </p:sp>
      <p:cxnSp>
        <p:nvCxnSpPr>
          <p:cNvPr id="11" name="Straight Connector 10"/>
          <p:cNvCxnSpPr/>
          <p:nvPr/>
        </p:nvCxnSpPr>
        <p:spPr>
          <a:xfrm>
            <a:off x="1212028"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5238974"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212028"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5238974"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212028"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238974"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70FAA508-F0CD-46EA-95FB-26B559A0B5D9}" type="datetimeFigureOut">
              <a:rPr lang="en-US" smtClean="0"/>
              <a:t>10/3/2013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A822907-8A9D-4F6B-98F6-913902AD56B5}"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FAA508-F0CD-46EA-95FB-26B559A0B5D9}" type="datetimeFigureOut">
              <a:rPr lang="en-US" smtClean="0"/>
              <a:t>10/3/2013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A822907-8A9D-4F6B-98F6-913902AD56B5}"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0" y="1124712"/>
            <a:ext cx="8915400" cy="914400"/>
          </a:xfrm>
          <a:solidFill>
            <a:schemeClr val="tx2"/>
          </a:solidFill>
        </p:spPr>
        <p:txBody>
          <a:bodyPr vert="horz" lIns="1188720" tIns="45720" rIns="274320" bIns="45720" rtlCol="0" anchor="ctr">
            <a:normAutofit/>
          </a:bodyPr>
          <a:lstStyle>
            <a:lvl1pPr marL="0" indent="0" algn="l" defTabSz="914400" rtl="0" eaLnBrk="1" latinLnBrk="0" hangingPunct="1">
              <a:spcBef>
                <a:spcPct val="0"/>
              </a:spcBef>
              <a:buNone/>
              <a:defRPr sz="3600" kern="1200">
                <a:solidFill>
                  <a:schemeClr val="bg1"/>
                </a:solidFill>
                <a:latin typeface="+mj-lt"/>
                <a:ea typeface="+mj-ea"/>
                <a:cs typeface="+mj-cs"/>
              </a:defRPr>
            </a:lvl1pPr>
          </a:lstStyle>
          <a:p>
            <a:r>
              <a:rPr lang="en-US" smtClean="0"/>
              <a:t>Click to edit Master title style</a:t>
            </a:r>
            <a:endParaRPr/>
          </a:p>
        </p:txBody>
      </p:sp>
      <p:sp>
        <p:nvSpPr>
          <p:cNvPr id="3" name="Content Placeholder 2"/>
          <p:cNvSpPr>
            <a:spLocks noGrp="1"/>
          </p:cNvSpPr>
          <p:nvPr>
            <p:ph idx="1"/>
          </p:nvPr>
        </p:nvSpPr>
        <p:spPr>
          <a:xfrm>
            <a:off x="5147534" y="2590800"/>
            <a:ext cx="3566160" cy="3686175"/>
          </a:xfrm>
        </p:spPr>
        <p:txBody>
          <a:bodyPr/>
          <a:lstStyle>
            <a:lvl1pPr>
              <a:defRPr sz="1800"/>
            </a:lvl1pPr>
            <a:lvl2pPr>
              <a:defRPr sz="1800"/>
            </a:lvl2pPr>
            <a:lvl3pPr>
              <a:defRPr sz="1800"/>
            </a:lvl3pPr>
            <a:lvl4pPr>
              <a:defRPr sz="1800"/>
            </a:lvl4pPr>
            <a:lvl5pPr>
              <a:defRPr sz="1800"/>
            </a:lvl5pPr>
            <a:lvl6pPr marL="2055813" indent="-344488">
              <a:defRPr sz="2000"/>
            </a:lvl6pPr>
            <a:lvl7pPr marL="2055813" indent="-344488">
              <a:defRPr sz="2000"/>
            </a:lvl7pPr>
            <a:lvl8pPr marL="2055813" indent="-344488">
              <a:defRPr sz="2000"/>
            </a:lvl8pPr>
            <a:lvl9pPr marL="2055813" indent="-344488">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4" name="Text Placeholder 3"/>
          <p:cNvSpPr>
            <a:spLocks noGrp="1"/>
          </p:cNvSpPr>
          <p:nvPr>
            <p:ph type="body" sz="half" idx="2"/>
          </p:nvPr>
        </p:nvSpPr>
        <p:spPr>
          <a:xfrm>
            <a:off x="900952" y="2039111"/>
            <a:ext cx="3566160" cy="4224528"/>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292608" tIns="274320" rIns="274320" bIns="274320" rtlCol="0" anchor="t" anchorCtr="0">
            <a:normAutofit/>
          </a:bodyPr>
          <a:lstStyle>
            <a:lvl1pPr marL="0" indent="0" algn="l" defTabSz="914400" rtl="0" eaLnBrk="1" latinLnBrk="0" hangingPunct="1">
              <a:spcBef>
                <a:spcPts val="2000"/>
              </a:spcBef>
              <a:buClr>
                <a:schemeClr val="accent1"/>
              </a:buClr>
              <a:buFont typeface="Wingdings 2" pitchFamily="18" charset="2"/>
              <a:buNone/>
              <a:defRPr sz="1800" kern="1200">
                <a:solidFill>
                  <a:schemeClr val="tx1">
                    <a:lumMod val="65000"/>
                    <a:lumOff val="3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a:xfrm>
            <a:off x="6580094" y="188259"/>
            <a:ext cx="2133600" cy="365125"/>
          </a:xfrm>
        </p:spPr>
        <p:txBody>
          <a:bodyPr/>
          <a:lstStyle/>
          <a:p>
            <a:fld id="{70FAA508-F0CD-46EA-95FB-26B559A0B5D9}" type="datetimeFigureOut">
              <a:rPr lang="en-US" smtClean="0"/>
              <a:t>10/3/2013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822907-8A9D-4F6B-98F6-913902AD56B5}"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1123856"/>
            <a:ext cx="8913813" cy="914400"/>
          </a:xfrm>
          <a:prstGeom prst="rect">
            <a:avLst/>
          </a:prstGeom>
          <a:solidFill>
            <a:schemeClr val="tx2"/>
          </a:solidFill>
        </p:spPr>
        <p:txBody>
          <a:bodyPr vert="horz" lIns="1188720" tIns="45720" rIns="274320" bIns="45720" rtlCol="0" anchor="ctr">
            <a:normAutofit/>
          </a:bodyPr>
          <a:lstStyle/>
          <a:p>
            <a:r>
              <a:rPr lang="en-US" smtClean="0"/>
              <a:t>Click to edit Master title style</a:t>
            </a:r>
            <a:endParaRPr/>
          </a:p>
        </p:txBody>
      </p:sp>
      <p:sp>
        <p:nvSpPr>
          <p:cNvPr id="3" name="Text Placeholder 2"/>
          <p:cNvSpPr>
            <a:spLocks noGrp="1"/>
          </p:cNvSpPr>
          <p:nvPr>
            <p:ph type="body" idx="1"/>
          </p:nvPr>
        </p:nvSpPr>
        <p:spPr>
          <a:xfrm>
            <a:off x="1114424" y="2595562"/>
            <a:ext cx="7610476" cy="3670767"/>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4" name="Date Placeholder 3"/>
          <p:cNvSpPr>
            <a:spLocks noGrp="1"/>
          </p:cNvSpPr>
          <p:nvPr>
            <p:ph type="dt" sz="half" idx="2"/>
          </p:nvPr>
        </p:nvSpPr>
        <p:spPr>
          <a:xfrm>
            <a:off x="6580094" y="188259"/>
            <a:ext cx="2133600" cy="365125"/>
          </a:xfrm>
          <a:prstGeom prst="rect">
            <a:avLst/>
          </a:prstGeom>
        </p:spPr>
        <p:txBody>
          <a:bodyPr vert="horz" lIns="91440" tIns="45720" rIns="91440" bIns="45720" rtlCol="0" anchor="ctr"/>
          <a:lstStyle>
            <a:lvl1pPr algn="r">
              <a:defRPr sz="1000">
                <a:solidFill>
                  <a:schemeClr val="tx1">
                    <a:lumMod val="65000"/>
                    <a:lumOff val="35000"/>
                  </a:schemeClr>
                </a:solidFill>
              </a:defRPr>
            </a:lvl1pPr>
          </a:lstStyle>
          <a:p>
            <a:fld id="{70FAA508-F0CD-46EA-95FB-26B559A0B5D9}" type="datetimeFigureOut">
              <a:rPr lang="en-US" smtClean="0"/>
              <a:t>10/3/2013</a:t>
            </a:fld>
            <a:endParaRPr lang="en-US"/>
          </a:p>
        </p:txBody>
      </p:sp>
      <p:sp>
        <p:nvSpPr>
          <p:cNvPr id="5" name="Footer Placeholder 4"/>
          <p:cNvSpPr>
            <a:spLocks noGrp="1"/>
          </p:cNvSpPr>
          <p:nvPr>
            <p:ph type="ftr" sz="quarter" idx="3"/>
          </p:nvPr>
        </p:nvSpPr>
        <p:spPr>
          <a:xfrm>
            <a:off x="1120588" y="188259"/>
            <a:ext cx="2895600" cy="365125"/>
          </a:xfrm>
          <a:prstGeom prst="rect">
            <a:avLst/>
          </a:prstGeom>
        </p:spPr>
        <p:txBody>
          <a:bodyPr vert="horz" lIns="91440" tIns="45720" rIns="91440" bIns="45720" rtlCol="0" anchor="ctr"/>
          <a:lstStyle>
            <a:lvl1pPr algn="l">
              <a:defRPr sz="1000">
                <a:solidFill>
                  <a:schemeClr val="tx1">
                    <a:lumMod val="65000"/>
                    <a:lumOff val="35000"/>
                  </a:schemeClr>
                </a:solidFill>
              </a:defRPr>
            </a:lvl1pPr>
          </a:lstStyle>
          <a:p>
            <a:endParaRPr lang="en-US"/>
          </a:p>
        </p:txBody>
      </p:sp>
      <p:sp>
        <p:nvSpPr>
          <p:cNvPr id="6" name="Slide Number Placeholder 5"/>
          <p:cNvSpPr>
            <a:spLocks noGrp="1"/>
          </p:cNvSpPr>
          <p:nvPr>
            <p:ph type="sldNum" sz="quarter" idx="4"/>
          </p:nvPr>
        </p:nvSpPr>
        <p:spPr>
          <a:xfrm>
            <a:off x="8789894" y="6569075"/>
            <a:ext cx="457200" cy="365125"/>
          </a:xfrm>
          <a:prstGeom prst="rect">
            <a:avLst/>
          </a:prstGeom>
        </p:spPr>
        <p:txBody>
          <a:bodyPr vert="horz" lIns="91440" tIns="45720" rIns="91440" bIns="45720" rtlCol="0" anchor="ctr"/>
          <a:lstStyle>
            <a:lvl1pPr algn="ctr">
              <a:defRPr sz="800">
                <a:solidFill>
                  <a:schemeClr val="tx1">
                    <a:lumMod val="65000"/>
                    <a:lumOff val="35000"/>
                  </a:schemeClr>
                </a:solidFill>
              </a:defRPr>
            </a:lvl1pPr>
          </a:lstStyle>
          <a:p>
            <a:fld id="{4A822907-8A9D-4F6B-98F6-913902AD56B5}" type="slidenum">
              <a:rPr lang="en-US" smtClean="0"/>
              <a:t>‹#›</a:t>
            </a:fld>
            <a:endParaRPr lang="en-US"/>
          </a:p>
        </p:txBody>
      </p:sp>
      <p:sp>
        <p:nvSpPr>
          <p:cNvPr id="7" name="Rectangle 6"/>
          <p:cNvSpPr/>
          <p:nvPr/>
        </p:nvSpPr>
        <p:spPr>
          <a:xfrm>
            <a:off x="914400" y="0"/>
            <a:ext cx="7999413" cy="182880"/>
          </a:xfrm>
          <a:prstGeom prst="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914400" y="6675120"/>
            <a:ext cx="7999413" cy="182880"/>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txStyles>
    <p:titleStyle>
      <a:lvl1pPr marL="0" indent="0" algn="l" defTabSz="914400" rtl="0" eaLnBrk="1" latinLnBrk="0" hangingPunct="1">
        <a:spcBef>
          <a:spcPct val="0"/>
        </a:spcBef>
        <a:buNone/>
        <a:defRPr sz="3600" kern="1200">
          <a:solidFill>
            <a:schemeClr val="bg1"/>
          </a:solidFill>
          <a:latin typeface="+mj-lt"/>
          <a:ea typeface="+mj-ea"/>
          <a:cs typeface="+mj-cs"/>
        </a:defRPr>
      </a:lvl1pPr>
    </p:titleStyle>
    <p:bodyStyle>
      <a:lvl1pPr marL="342900" indent="-342900" algn="l" defTabSz="914400" rtl="0" eaLnBrk="1" latinLnBrk="0" hangingPunct="1">
        <a:spcBef>
          <a:spcPts val="20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50000"/>
          </a:schemeClr>
        </a:buClr>
        <a:buFont typeface="Wingdings 2" pitchFamily="18" charset="2"/>
        <a:buChar char=""/>
        <a:defRPr sz="1800" kern="1200">
          <a:solidFill>
            <a:schemeClr val="tx1">
              <a:lumMod val="65000"/>
              <a:lumOff val="35000"/>
            </a:schemeClr>
          </a:solidFill>
          <a:latin typeface="+mn-lt"/>
          <a:ea typeface="+mn-ea"/>
          <a:cs typeface="+mn-cs"/>
        </a:defRPr>
      </a:lvl2pPr>
      <a:lvl3pPr marL="1035050" indent="-349250" algn="l" defTabSz="914400" rtl="0" eaLnBrk="1" latinLnBrk="0" hangingPunct="1">
        <a:spcBef>
          <a:spcPts val="600"/>
        </a:spcBef>
        <a:buClr>
          <a:schemeClr val="accent1"/>
        </a:buClr>
        <a:buFont typeface="Wingdings 2" pitchFamily="18" charset="2"/>
        <a:buChar char=""/>
        <a:defRPr sz="1800" kern="1200">
          <a:solidFill>
            <a:schemeClr val="tx1">
              <a:lumMod val="65000"/>
              <a:lumOff val="35000"/>
            </a:schemeClr>
          </a:solidFill>
          <a:latin typeface="+mn-lt"/>
          <a:ea typeface="+mn-ea"/>
          <a:cs typeface="+mn-cs"/>
        </a:defRPr>
      </a:lvl3pPr>
      <a:lvl4pPr marL="1371600" indent="-336550" algn="l" defTabSz="914400" rtl="0" eaLnBrk="1" latinLnBrk="0" hangingPunct="1">
        <a:spcBef>
          <a:spcPts val="600"/>
        </a:spcBef>
        <a:buClr>
          <a:schemeClr val="accent1">
            <a:lumMod val="50000"/>
          </a:schemeClr>
        </a:buClr>
        <a:buFont typeface="Wingdings 2" pitchFamily="18" charset="2"/>
        <a:buChar char=""/>
        <a:defRPr sz="1800" kern="1200">
          <a:solidFill>
            <a:schemeClr val="tx1">
              <a:lumMod val="65000"/>
              <a:lumOff val="35000"/>
            </a:schemeClr>
          </a:solidFill>
          <a:latin typeface="+mn-lt"/>
          <a:ea typeface="+mn-ea"/>
          <a:cs typeface="+mn-cs"/>
        </a:defRPr>
      </a:lvl4pPr>
      <a:lvl5pPr marL="1720850" indent="-349250" algn="l" defTabSz="914400" rtl="0" eaLnBrk="1" latinLnBrk="0" hangingPunct="1">
        <a:spcBef>
          <a:spcPts val="600"/>
        </a:spcBef>
        <a:buClr>
          <a:schemeClr val="accent1"/>
        </a:buClr>
        <a:buFont typeface="Wingdings 2" pitchFamily="18" charset="2"/>
        <a:buChar char=""/>
        <a:defRPr sz="1800" kern="1200">
          <a:solidFill>
            <a:schemeClr val="tx1">
              <a:lumMod val="65000"/>
              <a:lumOff val="35000"/>
            </a:schemeClr>
          </a:solidFill>
          <a:latin typeface="+mn-lt"/>
          <a:ea typeface="+mn-ea"/>
          <a:cs typeface="+mn-cs"/>
        </a:defRPr>
      </a:lvl5pPr>
      <a:lvl6pPr marL="2055813" indent="-344488"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398713" indent="-344488" algn="l" defTabSz="914400" rtl="0" eaLnBrk="1" latinLnBrk="0" hangingPunct="1">
        <a:spcBef>
          <a:spcPct val="20000"/>
        </a:spcBef>
        <a:buClr>
          <a:schemeClr val="accent1"/>
        </a:buClr>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743200" indent="-344488"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3087688" indent="-344488" algn="l" defTabSz="914400" rtl="0" eaLnBrk="1" latinLnBrk="0" hangingPunct="1">
        <a:spcBef>
          <a:spcPct val="20000"/>
        </a:spcBef>
        <a:buClr>
          <a:schemeClr val="accent1"/>
        </a:buClr>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0.emf"/></Relationships>
</file>

<file path=ppt/slides/_rels/slide11.xml.rels><?xml version="1.0" encoding="UTF-8" standalone="yes"?>
<Relationships xmlns="http://schemas.openxmlformats.org/package/2006/relationships"><Relationship Id="rId8" Type="http://schemas.openxmlformats.org/officeDocument/2006/relationships/image" Target="../media/image21.emf"/><Relationship Id="rId13" Type="http://schemas.openxmlformats.org/officeDocument/2006/relationships/image" Target="../media/image27.png"/><Relationship Id="rId3" Type="http://schemas.openxmlformats.org/officeDocument/2006/relationships/notesSlide" Target="../notesSlides/notesSlide9.xml"/><Relationship Id="rId7" Type="http://schemas.openxmlformats.org/officeDocument/2006/relationships/oleObject" Target="../embeddings/oleObject12.bin"/><Relationship Id="rId12" Type="http://schemas.openxmlformats.org/officeDocument/2006/relationships/image" Target="../media/image23.e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26.png"/><Relationship Id="rId11" Type="http://schemas.openxmlformats.org/officeDocument/2006/relationships/oleObject" Target="../embeddings/oleObject14.bin"/><Relationship Id="rId5" Type="http://schemas.openxmlformats.org/officeDocument/2006/relationships/image" Target="../media/image25.png"/><Relationship Id="rId10" Type="http://schemas.openxmlformats.org/officeDocument/2006/relationships/image" Target="../media/image22.emf"/><Relationship Id="rId4" Type="http://schemas.openxmlformats.org/officeDocument/2006/relationships/image" Target="../media/image24.png"/><Relationship Id="rId9" Type="http://schemas.openxmlformats.org/officeDocument/2006/relationships/oleObject" Target="../embeddings/oleObject13.bin"/></Relationships>
</file>

<file path=ppt/slides/_rels/slide12.xml.rels><?xml version="1.0" encoding="UTF-8" standalone="yes"?>
<Relationships xmlns="http://schemas.openxmlformats.org/package/2006/relationships"><Relationship Id="rId8" Type="http://schemas.openxmlformats.org/officeDocument/2006/relationships/image" Target="../media/image28.emf"/><Relationship Id="rId13" Type="http://schemas.openxmlformats.org/officeDocument/2006/relationships/oleObject" Target="../embeddings/oleObject18.bin"/><Relationship Id="rId18" Type="http://schemas.openxmlformats.org/officeDocument/2006/relationships/image" Target="../media/image33.emf"/><Relationship Id="rId26" Type="http://schemas.openxmlformats.org/officeDocument/2006/relationships/image" Target="../media/image37.emf"/><Relationship Id="rId3" Type="http://schemas.openxmlformats.org/officeDocument/2006/relationships/image" Target="../media/image41.png"/><Relationship Id="rId21" Type="http://schemas.openxmlformats.org/officeDocument/2006/relationships/oleObject" Target="../embeddings/oleObject22.bin"/><Relationship Id="rId7" Type="http://schemas.openxmlformats.org/officeDocument/2006/relationships/oleObject" Target="../embeddings/oleObject15.bin"/><Relationship Id="rId12" Type="http://schemas.openxmlformats.org/officeDocument/2006/relationships/image" Target="../media/image30.emf"/><Relationship Id="rId17" Type="http://schemas.openxmlformats.org/officeDocument/2006/relationships/oleObject" Target="../embeddings/oleObject20.bin"/><Relationship Id="rId25" Type="http://schemas.openxmlformats.org/officeDocument/2006/relationships/oleObject" Target="../embeddings/oleObject24.bin"/><Relationship Id="rId2" Type="http://schemas.openxmlformats.org/officeDocument/2006/relationships/slideLayout" Target="../slideLayouts/slideLayout2.xml"/><Relationship Id="rId16" Type="http://schemas.openxmlformats.org/officeDocument/2006/relationships/image" Target="../media/image32.emf"/><Relationship Id="rId20" Type="http://schemas.openxmlformats.org/officeDocument/2006/relationships/image" Target="../media/image34.emf"/><Relationship Id="rId29" Type="http://schemas.openxmlformats.org/officeDocument/2006/relationships/oleObject" Target="../embeddings/oleObject26.bin"/><Relationship Id="rId1" Type="http://schemas.openxmlformats.org/officeDocument/2006/relationships/vmlDrawing" Target="../drawings/vmlDrawing4.vml"/><Relationship Id="rId6" Type="http://schemas.openxmlformats.org/officeDocument/2006/relationships/image" Target="../media/image44.png"/><Relationship Id="rId11" Type="http://schemas.openxmlformats.org/officeDocument/2006/relationships/oleObject" Target="../embeddings/oleObject17.bin"/><Relationship Id="rId24" Type="http://schemas.openxmlformats.org/officeDocument/2006/relationships/image" Target="../media/image36.emf"/><Relationship Id="rId32" Type="http://schemas.openxmlformats.org/officeDocument/2006/relationships/image" Target="../media/image40.emf"/><Relationship Id="rId5" Type="http://schemas.openxmlformats.org/officeDocument/2006/relationships/image" Target="../media/image43.png"/><Relationship Id="rId15" Type="http://schemas.openxmlformats.org/officeDocument/2006/relationships/oleObject" Target="../embeddings/oleObject19.bin"/><Relationship Id="rId23" Type="http://schemas.openxmlformats.org/officeDocument/2006/relationships/oleObject" Target="../embeddings/oleObject23.bin"/><Relationship Id="rId28" Type="http://schemas.openxmlformats.org/officeDocument/2006/relationships/image" Target="../media/image38.emf"/><Relationship Id="rId10" Type="http://schemas.openxmlformats.org/officeDocument/2006/relationships/image" Target="../media/image29.emf"/><Relationship Id="rId19" Type="http://schemas.openxmlformats.org/officeDocument/2006/relationships/oleObject" Target="../embeddings/oleObject21.bin"/><Relationship Id="rId31" Type="http://schemas.openxmlformats.org/officeDocument/2006/relationships/oleObject" Target="../embeddings/oleObject27.bin"/><Relationship Id="rId4" Type="http://schemas.openxmlformats.org/officeDocument/2006/relationships/image" Target="../media/image42.png"/><Relationship Id="rId9" Type="http://schemas.openxmlformats.org/officeDocument/2006/relationships/oleObject" Target="../embeddings/oleObject16.bin"/><Relationship Id="rId14" Type="http://schemas.openxmlformats.org/officeDocument/2006/relationships/image" Target="../media/image31.emf"/><Relationship Id="rId22" Type="http://schemas.openxmlformats.org/officeDocument/2006/relationships/image" Target="../media/image35.emf"/><Relationship Id="rId27" Type="http://schemas.openxmlformats.org/officeDocument/2006/relationships/oleObject" Target="../embeddings/oleObject25.bin"/><Relationship Id="rId30" Type="http://schemas.openxmlformats.org/officeDocument/2006/relationships/image" Target="../media/image39.emf"/></Relationships>
</file>

<file path=ppt/slides/_rels/slide1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 Id="rId5" Type="http://schemas.openxmlformats.org/officeDocument/2006/relationships/image" Target="../media/image48.png"/><Relationship Id="rId4" Type="http://schemas.openxmlformats.org/officeDocument/2006/relationships/image" Target="../media/image47.png"/></Relationships>
</file>

<file path=ppt/slides/_rels/slide1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51.emf"/><Relationship Id="rId4" Type="http://schemas.openxmlformats.org/officeDocument/2006/relationships/package" Target="../embeddings/Microsoft_Word_Document1.docx"/></Relationships>
</file>

<file path=ppt/slides/_rels/slide17.xml.rels><?xml version="1.0" encoding="UTF-8" standalone="yes"?>
<Relationships xmlns="http://schemas.openxmlformats.org/package/2006/relationships"><Relationship Id="rId8" Type="http://schemas.openxmlformats.org/officeDocument/2006/relationships/image" Target="../media/image53.emf"/><Relationship Id="rId3" Type="http://schemas.openxmlformats.org/officeDocument/2006/relationships/notesSlide" Target="../notesSlides/notesSlide13.xml"/><Relationship Id="rId7" Type="http://schemas.openxmlformats.org/officeDocument/2006/relationships/oleObject" Target="../embeddings/oleObject29.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52.emf"/><Relationship Id="rId5" Type="http://schemas.openxmlformats.org/officeDocument/2006/relationships/oleObject" Target="../embeddings/oleObject28.bin"/><Relationship Id="rId4" Type="http://schemas.openxmlformats.org/officeDocument/2006/relationships/image" Target="../media/image54.png"/><Relationship Id="rId9" Type="http://schemas.openxmlformats.org/officeDocument/2006/relationships/image" Target="../media/image55.png"/></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30.bin"/><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image" Target="../media/image56.emf"/></Relationships>
</file>

<file path=ppt/slides/_rels/slide19.xml.rels><?xml version="1.0" encoding="UTF-8" standalone="yes"?>
<Relationships xmlns="http://schemas.openxmlformats.org/package/2006/relationships"><Relationship Id="rId8" Type="http://schemas.openxmlformats.org/officeDocument/2006/relationships/image" Target="../media/image59.emf"/><Relationship Id="rId13" Type="http://schemas.openxmlformats.org/officeDocument/2006/relationships/oleObject" Target="../embeddings/oleObject36.bin"/><Relationship Id="rId18" Type="http://schemas.openxmlformats.org/officeDocument/2006/relationships/image" Target="../media/image64.emf"/><Relationship Id="rId26" Type="http://schemas.openxmlformats.org/officeDocument/2006/relationships/image" Target="../media/image68.emf"/><Relationship Id="rId3" Type="http://schemas.openxmlformats.org/officeDocument/2006/relationships/oleObject" Target="../embeddings/oleObject31.bin"/><Relationship Id="rId21" Type="http://schemas.openxmlformats.org/officeDocument/2006/relationships/oleObject" Target="../embeddings/oleObject40.bin"/><Relationship Id="rId7" Type="http://schemas.openxmlformats.org/officeDocument/2006/relationships/oleObject" Target="../embeddings/oleObject33.bin"/><Relationship Id="rId12" Type="http://schemas.openxmlformats.org/officeDocument/2006/relationships/image" Target="../media/image61.emf"/><Relationship Id="rId17" Type="http://schemas.openxmlformats.org/officeDocument/2006/relationships/oleObject" Target="../embeddings/oleObject38.bin"/><Relationship Id="rId25" Type="http://schemas.openxmlformats.org/officeDocument/2006/relationships/oleObject" Target="../embeddings/oleObject42.bin"/><Relationship Id="rId2" Type="http://schemas.openxmlformats.org/officeDocument/2006/relationships/slideLayout" Target="../slideLayouts/slideLayout8.xml"/><Relationship Id="rId16" Type="http://schemas.openxmlformats.org/officeDocument/2006/relationships/image" Target="../media/image63.emf"/><Relationship Id="rId20" Type="http://schemas.openxmlformats.org/officeDocument/2006/relationships/image" Target="../media/image65.emf"/><Relationship Id="rId1" Type="http://schemas.openxmlformats.org/officeDocument/2006/relationships/vmlDrawing" Target="../drawings/vmlDrawing8.vml"/><Relationship Id="rId6" Type="http://schemas.openxmlformats.org/officeDocument/2006/relationships/image" Target="../media/image58.emf"/><Relationship Id="rId11" Type="http://schemas.openxmlformats.org/officeDocument/2006/relationships/oleObject" Target="../embeddings/oleObject35.bin"/><Relationship Id="rId24" Type="http://schemas.openxmlformats.org/officeDocument/2006/relationships/image" Target="../media/image67.emf"/><Relationship Id="rId5" Type="http://schemas.openxmlformats.org/officeDocument/2006/relationships/oleObject" Target="../embeddings/oleObject32.bin"/><Relationship Id="rId15" Type="http://schemas.openxmlformats.org/officeDocument/2006/relationships/oleObject" Target="../embeddings/oleObject37.bin"/><Relationship Id="rId23" Type="http://schemas.openxmlformats.org/officeDocument/2006/relationships/oleObject" Target="../embeddings/oleObject41.bin"/><Relationship Id="rId10" Type="http://schemas.openxmlformats.org/officeDocument/2006/relationships/image" Target="../media/image60.emf"/><Relationship Id="rId19" Type="http://schemas.openxmlformats.org/officeDocument/2006/relationships/oleObject" Target="../embeddings/oleObject39.bin"/><Relationship Id="rId4" Type="http://schemas.openxmlformats.org/officeDocument/2006/relationships/image" Target="../media/image57.emf"/><Relationship Id="rId9" Type="http://schemas.openxmlformats.org/officeDocument/2006/relationships/oleObject" Target="../embeddings/oleObject34.bin"/><Relationship Id="rId14" Type="http://schemas.openxmlformats.org/officeDocument/2006/relationships/image" Target="../media/image62.emf"/><Relationship Id="rId22" Type="http://schemas.openxmlformats.org/officeDocument/2006/relationships/image" Target="../media/image66.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oleObject" Target="../embeddings/oleObject45.bin"/><Relationship Id="rId13" Type="http://schemas.openxmlformats.org/officeDocument/2006/relationships/image" Target="../media/image73.emf"/><Relationship Id="rId3" Type="http://schemas.openxmlformats.org/officeDocument/2006/relationships/oleObject" Target="../embeddings/oleObject43.bin"/><Relationship Id="rId7" Type="http://schemas.openxmlformats.org/officeDocument/2006/relationships/image" Target="../media/image70.emf"/><Relationship Id="rId12" Type="http://schemas.openxmlformats.org/officeDocument/2006/relationships/oleObject" Target="../embeddings/oleObject47.bin"/><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oleObject" Target="../embeddings/oleObject44.bin"/><Relationship Id="rId11" Type="http://schemas.openxmlformats.org/officeDocument/2006/relationships/image" Target="../media/image72.emf"/><Relationship Id="rId5" Type="http://schemas.openxmlformats.org/officeDocument/2006/relationships/image" Target="../media/image75.png"/><Relationship Id="rId15" Type="http://schemas.openxmlformats.org/officeDocument/2006/relationships/image" Target="../media/image74.emf"/><Relationship Id="rId10" Type="http://schemas.openxmlformats.org/officeDocument/2006/relationships/oleObject" Target="../embeddings/oleObject46.bin"/><Relationship Id="rId4" Type="http://schemas.openxmlformats.org/officeDocument/2006/relationships/image" Target="../media/image69.emf"/><Relationship Id="rId9" Type="http://schemas.openxmlformats.org/officeDocument/2006/relationships/image" Target="../media/image71.emf"/><Relationship Id="rId14" Type="http://schemas.openxmlformats.org/officeDocument/2006/relationships/oleObject" Target="../embeddings/oleObject48.bin"/></Relationships>
</file>

<file path=ppt/slides/_rels/slide21.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77.png"/></Relationships>
</file>

<file path=ppt/slides/_rels/slide22.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hyperlink" Target="http://mnstats.morris.umn.edu/Directional.html"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8" Type="http://schemas.openxmlformats.org/officeDocument/2006/relationships/oleObject" Target="../embeddings/oleObject3.bin"/><Relationship Id="rId13" Type="http://schemas.openxmlformats.org/officeDocument/2006/relationships/image" Target="../media/image8.wmf"/><Relationship Id="rId3" Type="http://schemas.openxmlformats.org/officeDocument/2006/relationships/notesSlide" Target="../notesSlides/notesSlide3.xml"/><Relationship Id="rId7" Type="http://schemas.openxmlformats.org/officeDocument/2006/relationships/image" Target="../media/image5.wmf"/><Relationship Id="rId12"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7.wmf"/><Relationship Id="rId5" Type="http://schemas.openxmlformats.org/officeDocument/2006/relationships/image" Target="../media/image4.wmf"/><Relationship Id="rId15" Type="http://schemas.openxmlformats.org/officeDocument/2006/relationships/image" Target="../media/image9.wmf"/><Relationship Id="rId10" Type="http://schemas.openxmlformats.org/officeDocument/2006/relationships/oleObject" Target="../embeddings/oleObject4.bin"/><Relationship Id="rId4" Type="http://schemas.openxmlformats.org/officeDocument/2006/relationships/oleObject" Target="../embeddings/oleObject1.bin"/><Relationship Id="rId9" Type="http://schemas.openxmlformats.org/officeDocument/2006/relationships/image" Target="../media/image6.wmf"/><Relationship Id="rId14" Type="http://schemas.openxmlformats.org/officeDocument/2006/relationships/oleObject" Target="../embeddings/oleObject6.bin"/></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9.bin"/><Relationship Id="rId13" Type="http://schemas.openxmlformats.org/officeDocument/2006/relationships/image" Target="../media/image15.emf"/><Relationship Id="rId3" Type="http://schemas.openxmlformats.org/officeDocument/2006/relationships/notesSlide" Target="../notesSlides/notesSlide6.xml"/><Relationship Id="rId7" Type="http://schemas.openxmlformats.org/officeDocument/2006/relationships/image" Target="../media/image12.emf"/><Relationship Id="rId12"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8.bin"/><Relationship Id="rId11" Type="http://schemas.openxmlformats.org/officeDocument/2006/relationships/image" Target="../media/image14.emf"/><Relationship Id="rId5" Type="http://schemas.openxmlformats.org/officeDocument/2006/relationships/image" Target="../media/image11.emf"/><Relationship Id="rId10" Type="http://schemas.openxmlformats.org/officeDocument/2006/relationships/oleObject" Target="../embeddings/oleObject10.bin"/><Relationship Id="rId4" Type="http://schemas.openxmlformats.org/officeDocument/2006/relationships/oleObject" Target="../embeddings/oleObject7.bin"/><Relationship Id="rId9" Type="http://schemas.openxmlformats.org/officeDocument/2006/relationships/image" Target="../media/image13.emf"/></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Directional Dependence using Copulas</a:t>
            </a:r>
            <a:endParaRPr lang="en-US" dirty="0"/>
          </a:p>
        </p:txBody>
      </p:sp>
      <p:sp>
        <p:nvSpPr>
          <p:cNvPr id="3" name="Subtitle 2"/>
          <p:cNvSpPr>
            <a:spLocks noGrp="1"/>
          </p:cNvSpPr>
          <p:nvPr>
            <p:ph type="subTitle" idx="1"/>
          </p:nvPr>
        </p:nvSpPr>
        <p:spPr/>
        <p:txBody>
          <a:bodyPr/>
          <a:lstStyle/>
          <a:p>
            <a:r>
              <a:rPr lang="en-US" dirty="0" smtClean="0"/>
              <a:t>Molly Olson</a:t>
            </a:r>
          </a:p>
          <a:p>
            <a:r>
              <a:rPr lang="en-US" dirty="0" smtClean="0"/>
              <a:t>Faculty Mentor: </a:t>
            </a:r>
            <a:r>
              <a:rPr lang="en-US" dirty="0" err="1" smtClean="0"/>
              <a:t>Engin</a:t>
            </a:r>
            <a:r>
              <a:rPr lang="en-US" dirty="0" smtClean="0"/>
              <a:t> </a:t>
            </a:r>
            <a:r>
              <a:rPr lang="en-US" dirty="0" err="1" smtClean="0"/>
              <a:t>Sungur</a:t>
            </a:r>
            <a:endParaRPr lang="en-US" dirty="0" smtClean="0"/>
          </a:p>
          <a:p>
            <a:endParaRPr lang="en-US" dirty="0"/>
          </a:p>
        </p:txBody>
      </p:sp>
    </p:spTree>
    <p:extLst>
      <p:ext uri="{BB962C8B-B14F-4D97-AF65-F5344CB8AC3E}">
        <p14:creationId xmlns:p14="http://schemas.microsoft.com/office/powerpoint/2010/main" val="29562000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Procedure</a:t>
            </a:r>
            <a:endParaRPr lang="en-US" dirty="0"/>
          </a:p>
        </p:txBody>
      </p:sp>
      <p:pic>
        <p:nvPicPr>
          <p:cNvPr id="8" name="Content Placeholder 7" descr="hist u4.pdf"/>
          <p:cNvPicPr>
            <a:picLocks noGrp="1" noChangeAspect="1"/>
          </p:cNvPicPr>
          <p:nvPr>
            <p:ph idx="1"/>
          </p:nvPr>
        </p:nvPicPr>
        <p:blipFill>
          <a:blip r:embed="rId3" cstate="email">
            <a:extLst>
              <a:ext uri="{28A0092B-C50C-407E-A947-70E740481C1C}">
                <a14:useLocalDpi xmlns:a14="http://schemas.microsoft.com/office/drawing/2010/main" val="0"/>
              </a:ext>
            </a:extLst>
          </a:blip>
          <a:srcRect t="16203" b="16203"/>
          <a:stretch>
            <a:fillRect/>
          </a:stretch>
        </p:blipFill>
        <p:spPr>
          <a:xfrm>
            <a:off x="184397" y="2835580"/>
            <a:ext cx="5421213" cy="2614818"/>
          </a:xfrm>
        </p:spPr>
      </p:pic>
      <p:pic>
        <p:nvPicPr>
          <p:cNvPr id="10" name="Picture 9" descr="independence u1 u2 ppt.pdf"/>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5217136" y="2355545"/>
            <a:ext cx="3806680" cy="3704897"/>
          </a:xfrm>
          <a:prstGeom prst="rect">
            <a:avLst/>
          </a:prstGeom>
        </p:spPr>
      </p:pic>
    </p:spTree>
    <p:extLst>
      <p:ext uri="{BB962C8B-B14F-4D97-AF65-F5344CB8AC3E}">
        <p14:creationId xmlns:p14="http://schemas.microsoft.com/office/powerpoint/2010/main" val="5538131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Procedure</a:t>
            </a:r>
            <a:endParaRPr lang="en-US" dirty="0"/>
          </a:p>
        </p:txBody>
      </p:sp>
      <p:pic>
        <p:nvPicPr>
          <p:cNvPr id="4" name="Picture 3" descr="Screen shot 2013-07-11 at 12.52.06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65650" y="2276722"/>
            <a:ext cx="2679700" cy="254000"/>
          </a:xfrm>
          <a:prstGeom prst="rect">
            <a:avLst/>
          </a:prstGeom>
        </p:spPr>
      </p:pic>
      <p:pic>
        <p:nvPicPr>
          <p:cNvPr id="9" name="Picture 8" descr="Screen shot 2013-07-11 at 12.52.14 PM.png"/>
          <p:cNvPicPr>
            <a:picLocks noChangeAspect="1"/>
          </p:cNvPicPr>
          <p:nvPr/>
        </p:nvPicPr>
        <p:blipFill rotWithShape="1">
          <a:blip r:embed="rId5">
            <a:extLst>
              <a:ext uri="{28A0092B-C50C-407E-A947-70E740481C1C}">
                <a14:useLocalDpi xmlns:a14="http://schemas.microsoft.com/office/drawing/2010/main" val="0"/>
              </a:ext>
            </a:extLst>
          </a:blip>
          <a:srcRect t="16786"/>
          <a:stretch/>
        </p:blipFill>
        <p:spPr>
          <a:xfrm>
            <a:off x="4565650" y="2616017"/>
            <a:ext cx="2933700" cy="359319"/>
          </a:xfrm>
          <a:prstGeom prst="rect">
            <a:avLst/>
          </a:prstGeom>
        </p:spPr>
      </p:pic>
      <p:pic>
        <p:nvPicPr>
          <p:cNvPr id="11" name="Picture 10" descr="Screen shot 2013-07-11 at 12.53.55 PM.png"/>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4631807" y="4442119"/>
            <a:ext cx="3168672" cy="438684"/>
          </a:xfrm>
          <a:prstGeom prst="rect">
            <a:avLst/>
          </a:prstGeom>
        </p:spPr>
      </p:pic>
      <p:sp>
        <p:nvSpPr>
          <p:cNvPr id="3" name="Content Placeholder 2"/>
          <p:cNvSpPr>
            <a:spLocks noGrp="1"/>
          </p:cNvSpPr>
          <p:nvPr>
            <p:ph idx="1"/>
          </p:nvPr>
        </p:nvSpPr>
        <p:spPr>
          <a:xfrm>
            <a:off x="8340730" y="5980167"/>
            <a:ext cx="384169" cy="286162"/>
          </a:xfrm>
        </p:spPr>
        <p:txBody>
          <a:bodyPr>
            <a:normAutofit fontScale="70000" lnSpcReduction="20000"/>
          </a:bodyPr>
          <a:lstStyle/>
          <a:p>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2113297598"/>
              </p:ext>
            </p:extLst>
          </p:nvPr>
        </p:nvGraphicFramePr>
        <p:xfrm>
          <a:off x="748770" y="2062999"/>
          <a:ext cx="3949573" cy="1577421"/>
        </p:xfrm>
        <a:graphic>
          <a:graphicData uri="http://schemas.openxmlformats.org/presentationml/2006/ole">
            <mc:AlternateContent xmlns:mc="http://schemas.openxmlformats.org/markup-compatibility/2006">
              <mc:Choice xmlns:v="urn:schemas-microsoft-com:vml" Requires="v">
                <p:oleObj spid="_x0000_s13331" name="Equation" r:id="rId7" imgW="4165600" imgH="1663700" progId="Equation.3">
                  <p:embed/>
                </p:oleObj>
              </mc:Choice>
              <mc:Fallback>
                <p:oleObj name="Equation" r:id="rId7" imgW="4165600" imgH="1663700" progId="Equation.3">
                  <p:embed/>
                  <p:pic>
                    <p:nvPicPr>
                      <p:cNvPr id="0" name=""/>
                      <p:cNvPicPr/>
                      <p:nvPr/>
                    </p:nvPicPr>
                    <p:blipFill>
                      <a:blip r:embed="rId8"/>
                      <a:stretch>
                        <a:fillRect/>
                      </a:stretch>
                    </p:blipFill>
                    <p:spPr>
                      <a:xfrm>
                        <a:off x="748770" y="2062999"/>
                        <a:ext cx="3949573" cy="1577421"/>
                      </a:xfrm>
                      <a:prstGeom prst="rect">
                        <a:avLst/>
                      </a:prstGeom>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290187279"/>
              </p:ext>
            </p:extLst>
          </p:nvPr>
        </p:nvGraphicFramePr>
        <p:xfrm>
          <a:off x="659916" y="3561260"/>
          <a:ext cx="4038427" cy="1496131"/>
        </p:xfrm>
        <a:graphic>
          <a:graphicData uri="http://schemas.openxmlformats.org/presentationml/2006/ole">
            <mc:AlternateContent xmlns:mc="http://schemas.openxmlformats.org/markup-compatibility/2006">
              <mc:Choice xmlns:v="urn:schemas-microsoft-com:vml" Requires="v">
                <p:oleObj spid="_x0000_s13332" name="Equation" r:id="rId9" imgW="4559300" imgH="1689100" progId="Equation.3">
                  <p:embed/>
                </p:oleObj>
              </mc:Choice>
              <mc:Fallback>
                <p:oleObj name="Equation" r:id="rId9" imgW="4559300" imgH="1689100" progId="Equation.3">
                  <p:embed/>
                  <p:pic>
                    <p:nvPicPr>
                      <p:cNvPr id="0" name=""/>
                      <p:cNvPicPr/>
                      <p:nvPr/>
                    </p:nvPicPr>
                    <p:blipFill>
                      <a:blip r:embed="rId10"/>
                      <a:stretch>
                        <a:fillRect/>
                      </a:stretch>
                    </p:blipFill>
                    <p:spPr>
                      <a:xfrm>
                        <a:off x="659916" y="3561260"/>
                        <a:ext cx="4038427" cy="1496131"/>
                      </a:xfrm>
                      <a:prstGeom prst="rect">
                        <a:avLst/>
                      </a:prstGeom>
                    </p:spPr>
                  </p:pic>
                </p:oleObj>
              </mc:Fallback>
            </mc:AlternateContent>
          </a:graphicData>
        </a:graphic>
      </p:graphicFrame>
      <p:graphicFrame>
        <p:nvGraphicFramePr>
          <p:cNvPr id="13" name="Object 12"/>
          <p:cNvGraphicFramePr>
            <a:graphicFrameLocks noChangeAspect="1"/>
          </p:cNvGraphicFramePr>
          <p:nvPr>
            <p:extLst>
              <p:ext uri="{D42A27DB-BD31-4B8C-83A1-F6EECF244321}">
                <p14:modId xmlns:p14="http://schemas.microsoft.com/office/powerpoint/2010/main" val="3717720289"/>
              </p:ext>
            </p:extLst>
          </p:nvPr>
        </p:nvGraphicFramePr>
        <p:xfrm>
          <a:off x="659916" y="5057391"/>
          <a:ext cx="3971891" cy="1481408"/>
        </p:xfrm>
        <a:graphic>
          <a:graphicData uri="http://schemas.openxmlformats.org/presentationml/2006/ole">
            <mc:AlternateContent xmlns:mc="http://schemas.openxmlformats.org/markup-compatibility/2006">
              <mc:Choice xmlns:v="urn:schemas-microsoft-com:vml" Requires="v">
                <p:oleObj spid="_x0000_s13333" name="Equation" r:id="rId11" imgW="4699000" imgH="1752600" progId="Equation.3">
                  <p:embed/>
                </p:oleObj>
              </mc:Choice>
              <mc:Fallback>
                <p:oleObj name="Equation" r:id="rId11" imgW="4699000" imgH="1752600" progId="Equation.3">
                  <p:embed/>
                  <p:pic>
                    <p:nvPicPr>
                      <p:cNvPr id="0" name=""/>
                      <p:cNvPicPr/>
                      <p:nvPr/>
                    </p:nvPicPr>
                    <p:blipFill>
                      <a:blip r:embed="rId12"/>
                      <a:stretch>
                        <a:fillRect/>
                      </a:stretch>
                    </p:blipFill>
                    <p:spPr>
                      <a:xfrm>
                        <a:off x="659916" y="5057391"/>
                        <a:ext cx="3971891" cy="1481408"/>
                      </a:xfrm>
                      <a:prstGeom prst="rect">
                        <a:avLst/>
                      </a:prstGeom>
                    </p:spPr>
                  </p:pic>
                </p:oleObj>
              </mc:Fallback>
            </mc:AlternateContent>
          </a:graphicData>
        </a:graphic>
      </p:graphicFrame>
      <p:pic>
        <p:nvPicPr>
          <p:cNvPr id="10" name="Picture 9" descr="Screen shot 2013-07-11 at 12.54.03 PM.pn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4631807" y="3962650"/>
            <a:ext cx="3168672" cy="479469"/>
          </a:xfrm>
          <a:prstGeom prst="rect">
            <a:avLst/>
          </a:prstGeom>
        </p:spPr>
      </p:pic>
    </p:spTree>
    <p:extLst>
      <p:ext uri="{BB962C8B-B14F-4D97-AF65-F5344CB8AC3E}">
        <p14:creationId xmlns:p14="http://schemas.microsoft.com/office/powerpoint/2010/main" val="418598001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Screen Shot 2013-08-08 at 12.51.18 PM.pn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2140623"/>
            <a:ext cx="2809868" cy="1986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normAutofit/>
          </a:bodyPr>
          <a:lstStyle/>
          <a:p>
            <a:r>
              <a:rPr lang="en-US" dirty="0" smtClean="0"/>
              <a:t>Procedure</a:t>
            </a:r>
            <a:endParaRPr lang="en-US" dirty="0"/>
          </a:p>
        </p:txBody>
      </p:sp>
      <p:pic>
        <p:nvPicPr>
          <p:cNvPr id="5" name="Content Placeholder 4" descr="matrix plot this one 10 25 85 15 81 17 deg.png"/>
          <p:cNvPicPr>
            <a:picLocks noGrp="1" noChangeAspect="1"/>
          </p:cNvPicPr>
          <p:nvPr>
            <p:ph idx="1"/>
          </p:nvPr>
        </p:nvPicPr>
        <p:blipFill rotWithShape="1">
          <a:blip r:embed="rId4" cstate="email">
            <a:extLst>
              <a:ext uri="{28A0092B-C50C-407E-A947-70E740481C1C}">
                <a14:useLocalDpi xmlns:a14="http://schemas.microsoft.com/office/drawing/2010/main" val="0"/>
              </a:ext>
            </a:extLst>
          </a:blip>
          <a:srcRect l="-819" r="-1241"/>
          <a:stretch/>
        </p:blipFill>
        <p:spPr>
          <a:xfrm>
            <a:off x="5683890" y="2369313"/>
            <a:ext cx="3229923" cy="3400758"/>
          </a:xfrm>
        </p:spPr>
      </p:pic>
      <p:pic>
        <p:nvPicPr>
          <p:cNvPr id="6" name="Picture 5" descr="presentation 81 18 33 73.png"/>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2757842" y="2404805"/>
            <a:ext cx="3067451" cy="3285074"/>
          </a:xfrm>
          <a:prstGeom prst="rect">
            <a:avLst/>
          </a:prstGeom>
        </p:spPr>
      </p:pic>
      <p:pic>
        <p:nvPicPr>
          <p:cNvPr id="9" name="Picture 8" descr="p1 p2 poster.png"/>
          <p:cNvPicPr>
            <a:picLocks noChangeAspect="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235950" y="4220409"/>
            <a:ext cx="2121034" cy="2205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0" name="Object 9"/>
          <p:cNvGraphicFramePr>
            <a:graphicFrameLocks noChangeAspect="1"/>
          </p:cNvGraphicFramePr>
          <p:nvPr>
            <p:extLst>
              <p:ext uri="{D42A27DB-BD31-4B8C-83A1-F6EECF244321}">
                <p14:modId xmlns:p14="http://schemas.microsoft.com/office/powerpoint/2010/main" val="2772172923"/>
              </p:ext>
            </p:extLst>
          </p:nvPr>
        </p:nvGraphicFramePr>
        <p:xfrm>
          <a:off x="115074" y="2038256"/>
          <a:ext cx="2554386" cy="366549"/>
        </p:xfrm>
        <a:graphic>
          <a:graphicData uri="http://schemas.openxmlformats.org/presentationml/2006/ole">
            <mc:AlternateContent xmlns:mc="http://schemas.openxmlformats.org/markup-compatibility/2006">
              <mc:Choice xmlns:v="urn:schemas-microsoft-com:vml" Requires="v">
                <p:oleObj spid="_x0000_s7576" name="Equation" r:id="rId7" imgW="2832100" imgH="406400" progId="Equation.3">
                  <p:embed/>
                </p:oleObj>
              </mc:Choice>
              <mc:Fallback>
                <p:oleObj name="Equation" r:id="rId7" imgW="2832100" imgH="406400" progId="Equation.3">
                  <p:embed/>
                  <p:pic>
                    <p:nvPicPr>
                      <p:cNvPr id="0" name=""/>
                      <p:cNvPicPr/>
                      <p:nvPr/>
                    </p:nvPicPr>
                    <p:blipFill>
                      <a:blip r:embed="rId8"/>
                      <a:stretch>
                        <a:fillRect/>
                      </a:stretch>
                    </p:blipFill>
                    <p:spPr>
                      <a:xfrm>
                        <a:off x="115074" y="2038256"/>
                        <a:ext cx="2554386" cy="366549"/>
                      </a:xfrm>
                      <a:prstGeom prst="rect">
                        <a:avLst/>
                      </a:prstGeom>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228577377"/>
              </p:ext>
            </p:extLst>
          </p:nvPr>
        </p:nvGraphicFramePr>
        <p:xfrm>
          <a:off x="3070379" y="2759826"/>
          <a:ext cx="292100" cy="254000"/>
        </p:xfrm>
        <a:graphic>
          <a:graphicData uri="http://schemas.openxmlformats.org/presentationml/2006/ole">
            <mc:AlternateContent xmlns:mc="http://schemas.openxmlformats.org/markup-compatibility/2006">
              <mc:Choice xmlns:v="urn:schemas-microsoft-com:vml" Requires="v">
                <p:oleObj spid="_x0000_s7577" name="Equation" r:id="rId9" imgW="292100" imgH="254000" progId="Equation.3">
                  <p:embed/>
                </p:oleObj>
              </mc:Choice>
              <mc:Fallback>
                <p:oleObj name="Equation" r:id="rId9" imgW="292100" imgH="254000" progId="Equation.3">
                  <p:embed/>
                  <p:pic>
                    <p:nvPicPr>
                      <p:cNvPr id="0" name=""/>
                      <p:cNvPicPr/>
                      <p:nvPr/>
                    </p:nvPicPr>
                    <p:blipFill>
                      <a:blip r:embed="rId10"/>
                      <a:stretch>
                        <a:fillRect/>
                      </a:stretch>
                    </p:blipFill>
                    <p:spPr>
                      <a:xfrm>
                        <a:off x="3070379" y="2759826"/>
                        <a:ext cx="292100" cy="254000"/>
                      </a:xfrm>
                      <a:prstGeom prst="rect">
                        <a:avLst/>
                      </a:prstGeom>
                    </p:spPr>
                  </p:pic>
                </p:oleObj>
              </mc:Fallback>
            </mc:AlternateContent>
          </a:graphicData>
        </a:graphic>
      </p:graphicFrame>
      <p:graphicFrame>
        <p:nvGraphicFramePr>
          <p:cNvPr id="13" name="Object 12"/>
          <p:cNvGraphicFramePr>
            <a:graphicFrameLocks noChangeAspect="1"/>
          </p:cNvGraphicFramePr>
          <p:nvPr>
            <p:extLst>
              <p:ext uri="{D42A27DB-BD31-4B8C-83A1-F6EECF244321}">
                <p14:modId xmlns:p14="http://schemas.microsoft.com/office/powerpoint/2010/main" val="57426114"/>
              </p:ext>
            </p:extLst>
          </p:nvPr>
        </p:nvGraphicFramePr>
        <p:xfrm>
          <a:off x="5825293" y="2248663"/>
          <a:ext cx="3124200" cy="241300"/>
        </p:xfrm>
        <a:graphic>
          <a:graphicData uri="http://schemas.openxmlformats.org/presentationml/2006/ole">
            <mc:AlternateContent xmlns:mc="http://schemas.openxmlformats.org/markup-compatibility/2006">
              <mc:Choice xmlns:v="urn:schemas-microsoft-com:vml" Requires="v">
                <p:oleObj spid="_x0000_s7578" name="Equation" r:id="rId11" imgW="3124200" imgH="241300" progId="Equation.3">
                  <p:embed/>
                </p:oleObj>
              </mc:Choice>
              <mc:Fallback>
                <p:oleObj name="Equation" r:id="rId11" imgW="3124200" imgH="241300" progId="Equation.3">
                  <p:embed/>
                  <p:pic>
                    <p:nvPicPr>
                      <p:cNvPr id="0" name=""/>
                      <p:cNvPicPr/>
                      <p:nvPr/>
                    </p:nvPicPr>
                    <p:blipFill>
                      <a:blip r:embed="rId12"/>
                      <a:stretch>
                        <a:fillRect/>
                      </a:stretch>
                    </p:blipFill>
                    <p:spPr>
                      <a:xfrm>
                        <a:off x="5825293" y="2248663"/>
                        <a:ext cx="3124200" cy="241300"/>
                      </a:xfrm>
                      <a:prstGeom prst="rect">
                        <a:avLst/>
                      </a:prstGeom>
                    </p:spPr>
                  </p:pic>
                </p:oleObj>
              </mc:Fallback>
            </mc:AlternateContent>
          </a:graphicData>
        </a:graphic>
      </p:graphicFrame>
      <p:graphicFrame>
        <p:nvGraphicFramePr>
          <p:cNvPr id="14" name="Object 13"/>
          <p:cNvGraphicFramePr>
            <a:graphicFrameLocks noChangeAspect="1"/>
          </p:cNvGraphicFramePr>
          <p:nvPr>
            <p:extLst>
              <p:ext uri="{D42A27DB-BD31-4B8C-83A1-F6EECF244321}">
                <p14:modId xmlns:p14="http://schemas.microsoft.com/office/powerpoint/2010/main" val="4140483861"/>
              </p:ext>
            </p:extLst>
          </p:nvPr>
        </p:nvGraphicFramePr>
        <p:xfrm>
          <a:off x="6099043" y="2886826"/>
          <a:ext cx="292100" cy="254000"/>
        </p:xfrm>
        <a:graphic>
          <a:graphicData uri="http://schemas.openxmlformats.org/presentationml/2006/ole">
            <mc:AlternateContent xmlns:mc="http://schemas.openxmlformats.org/markup-compatibility/2006">
              <mc:Choice xmlns:v="urn:schemas-microsoft-com:vml" Requires="v">
                <p:oleObj spid="_x0000_s7579" name="Equation" r:id="rId13" imgW="292100" imgH="254000" progId="Equation.3">
                  <p:embed/>
                </p:oleObj>
              </mc:Choice>
              <mc:Fallback>
                <p:oleObj name="Equation" r:id="rId13" imgW="292100" imgH="254000" progId="Equation.3">
                  <p:embed/>
                  <p:pic>
                    <p:nvPicPr>
                      <p:cNvPr id="0" name=""/>
                      <p:cNvPicPr/>
                      <p:nvPr/>
                    </p:nvPicPr>
                    <p:blipFill>
                      <a:blip r:embed="rId14"/>
                      <a:stretch>
                        <a:fillRect/>
                      </a:stretch>
                    </p:blipFill>
                    <p:spPr>
                      <a:xfrm>
                        <a:off x="6099043" y="2886826"/>
                        <a:ext cx="292100" cy="254000"/>
                      </a:xfrm>
                      <a:prstGeom prst="rect">
                        <a:avLst/>
                      </a:prstGeom>
                    </p:spPr>
                  </p:pic>
                </p:oleObj>
              </mc:Fallback>
            </mc:AlternateContent>
          </a:graphicData>
        </a:graphic>
      </p:graphicFrame>
      <p:graphicFrame>
        <p:nvGraphicFramePr>
          <p:cNvPr id="15" name="Object 14"/>
          <p:cNvGraphicFramePr>
            <a:graphicFrameLocks noChangeAspect="1"/>
          </p:cNvGraphicFramePr>
          <p:nvPr>
            <p:extLst>
              <p:ext uri="{D42A27DB-BD31-4B8C-83A1-F6EECF244321}">
                <p14:modId xmlns:p14="http://schemas.microsoft.com/office/powerpoint/2010/main" val="2743295720"/>
              </p:ext>
            </p:extLst>
          </p:nvPr>
        </p:nvGraphicFramePr>
        <p:xfrm>
          <a:off x="6885520" y="3556000"/>
          <a:ext cx="355600" cy="254000"/>
        </p:xfrm>
        <a:graphic>
          <a:graphicData uri="http://schemas.openxmlformats.org/presentationml/2006/ole">
            <mc:AlternateContent xmlns:mc="http://schemas.openxmlformats.org/markup-compatibility/2006">
              <mc:Choice xmlns:v="urn:schemas-microsoft-com:vml" Requires="v">
                <p:oleObj spid="_x0000_s7580" name="Equation" r:id="rId15" imgW="355600" imgH="254000" progId="Equation.3">
                  <p:embed/>
                </p:oleObj>
              </mc:Choice>
              <mc:Fallback>
                <p:oleObj name="Equation" r:id="rId15" imgW="355600" imgH="254000" progId="Equation.3">
                  <p:embed/>
                  <p:pic>
                    <p:nvPicPr>
                      <p:cNvPr id="0" name=""/>
                      <p:cNvPicPr/>
                      <p:nvPr/>
                    </p:nvPicPr>
                    <p:blipFill>
                      <a:blip r:embed="rId16"/>
                      <a:stretch>
                        <a:fillRect/>
                      </a:stretch>
                    </p:blipFill>
                    <p:spPr>
                      <a:xfrm>
                        <a:off x="6885520" y="3556000"/>
                        <a:ext cx="355600" cy="254000"/>
                      </a:xfrm>
                      <a:prstGeom prst="rect">
                        <a:avLst/>
                      </a:prstGeom>
                    </p:spPr>
                  </p:pic>
                </p:oleObj>
              </mc:Fallback>
            </mc:AlternateContent>
          </a:graphicData>
        </a:graphic>
      </p:graphicFrame>
      <p:graphicFrame>
        <p:nvGraphicFramePr>
          <p:cNvPr id="16" name="Object 15"/>
          <p:cNvGraphicFramePr>
            <a:graphicFrameLocks noChangeAspect="1"/>
          </p:cNvGraphicFramePr>
          <p:nvPr>
            <p:extLst>
              <p:ext uri="{D42A27DB-BD31-4B8C-83A1-F6EECF244321}">
                <p14:modId xmlns:p14="http://schemas.microsoft.com/office/powerpoint/2010/main" val="3033070203"/>
              </p:ext>
            </p:extLst>
          </p:nvPr>
        </p:nvGraphicFramePr>
        <p:xfrm>
          <a:off x="7536200" y="4355127"/>
          <a:ext cx="495300" cy="254000"/>
        </p:xfrm>
        <a:graphic>
          <a:graphicData uri="http://schemas.openxmlformats.org/presentationml/2006/ole">
            <mc:AlternateContent xmlns:mc="http://schemas.openxmlformats.org/markup-compatibility/2006">
              <mc:Choice xmlns:v="urn:schemas-microsoft-com:vml" Requires="v">
                <p:oleObj spid="_x0000_s7581" name="Equation" r:id="rId17" imgW="495300" imgH="254000" progId="Equation.3">
                  <p:embed/>
                </p:oleObj>
              </mc:Choice>
              <mc:Fallback>
                <p:oleObj name="Equation" r:id="rId17" imgW="495300" imgH="254000" progId="Equation.3">
                  <p:embed/>
                  <p:pic>
                    <p:nvPicPr>
                      <p:cNvPr id="0" name=""/>
                      <p:cNvPicPr/>
                      <p:nvPr/>
                    </p:nvPicPr>
                    <p:blipFill>
                      <a:blip r:embed="rId18"/>
                      <a:stretch>
                        <a:fillRect/>
                      </a:stretch>
                    </p:blipFill>
                    <p:spPr>
                      <a:xfrm>
                        <a:off x="7536200" y="4355127"/>
                        <a:ext cx="495300" cy="254000"/>
                      </a:xfrm>
                      <a:prstGeom prst="rect">
                        <a:avLst/>
                      </a:prstGeom>
                    </p:spPr>
                  </p:pic>
                </p:oleObj>
              </mc:Fallback>
            </mc:AlternateContent>
          </a:graphicData>
        </a:graphic>
      </p:graphicFrame>
      <p:graphicFrame>
        <p:nvGraphicFramePr>
          <p:cNvPr id="17" name="Object 16"/>
          <p:cNvGraphicFramePr>
            <a:graphicFrameLocks noChangeAspect="1"/>
          </p:cNvGraphicFramePr>
          <p:nvPr>
            <p:extLst>
              <p:ext uri="{D42A27DB-BD31-4B8C-83A1-F6EECF244321}">
                <p14:modId xmlns:p14="http://schemas.microsoft.com/office/powerpoint/2010/main" val="133134986"/>
              </p:ext>
            </p:extLst>
          </p:nvPr>
        </p:nvGraphicFramePr>
        <p:xfrm>
          <a:off x="8296389" y="5128759"/>
          <a:ext cx="495300" cy="254000"/>
        </p:xfrm>
        <a:graphic>
          <a:graphicData uri="http://schemas.openxmlformats.org/presentationml/2006/ole">
            <mc:AlternateContent xmlns:mc="http://schemas.openxmlformats.org/markup-compatibility/2006">
              <mc:Choice xmlns:v="urn:schemas-microsoft-com:vml" Requires="v">
                <p:oleObj spid="_x0000_s7582" name="Equation" r:id="rId19" imgW="495300" imgH="254000" progId="Equation.3">
                  <p:embed/>
                </p:oleObj>
              </mc:Choice>
              <mc:Fallback>
                <p:oleObj name="Equation" r:id="rId19" imgW="495300" imgH="254000" progId="Equation.3">
                  <p:embed/>
                  <p:pic>
                    <p:nvPicPr>
                      <p:cNvPr id="0" name=""/>
                      <p:cNvPicPr/>
                      <p:nvPr/>
                    </p:nvPicPr>
                    <p:blipFill>
                      <a:blip r:embed="rId20"/>
                      <a:stretch>
                        <a:fillRect/>
                      </a:stretch>
                    </p:blipFill>
                    <p:spPr>
                      <a:xfrm>
                        <a:off x="8296389" y="5128759"/>
                        <a:ext cx="495300" cy="254000"/>
                      </a:xfrm>
                      <a:prstGeom prst="rect">
                        <a:avLst/>
                      </a:prstGeom>
                    </p:spPr>
                  </p:pic>
                </p:oleObj>
              </mc:Fallback>
            </mc:AlternateContent>
          </a:graphicData>
        </a:graphic>
      </p:graphicFrame>
      <p:graphicFrame>
        <p:nvGraphicFramePr>
          <p:cNvPr id="18" name="Object 17"/>
          <p:cNvGraphicFramePr>
            <a:graphicFrameLocks noChangeAspect="1"/>
          </p:cNvGraphicFramePr>
          <p:nvPr>
            <p:extLst>
              <p:ext uri="{D42A27DB-BD31-4B8C-83A1-F6EECF244321}">
                <p14:modId xmlns:p14="http://schemas.microsoft.com/office/powerpoint/2010/main" val="826842686"/>
              </p:ext>
            </p:extLst>
          </p:nvPr>
        </p:nvGraphicFramePr>
        <p:xfrm>
          <a:off x="3213079" y="2261363"/>
          <a:ext cx="2082800" cy="228600"/>
        </p:xfrm>
        <a:graphic>
          <a:graphicData uri="http://schemas.openxmlformats.org/presentationml/2006/ole">
            <mc:AlternateContent xmlns:mc="http://schemas.openxmlformats.org/markup-compatibility/2006">
              <mc:Choice xmlns:v="urn:schemas-microsoft-com:vml" Requires="v">
                <p:oleObj spid="_x0000_s7583" name="Equation" r:id="rId21" imgW="2082800" imgH="228600" progId="Equation.3">
                  <p:embed/>
                </p:oleObj>
              </mc:Choice>
              <mc:Fallback>
                <p:oleObj name="Equation" r:id="rId21" imgW="2082800" imgH="228600" progId="Equation.3">
                  <p:embed/>
                  <p:pic>
                    <p:nvPicPr>
                      <p:cNvPr id="0" name=""/>
                      <p:cNvPicPr/>
                      <p:nvPr/>
                    </p:nvPicPr>
                    <p:blipFill>
                      <a:blip r:embed="rId22"/>
                      <a:stretch>
                        <a:fillRect/>
                      </a:stretch>
                    </p:blipFill>
                    <p:spPr>
                      <a:xfrm>
                        <a:off x="3213079" y="2261363"/>
                        <a:ext cx="2082800" cy="228600"/>
                      </a:xfrm>
                      <a:prstGeom prst="rect">
                        <a:avLst/>
                      </a:prstGeom>
                    </p:spPr>
                  </p:pic>
                </p:oleObj>
              </mc:Fallback>
            </mc:AlternateContent>
          </a:graphicData>
        </a:graphic>
      </p:graphicFrame>
      <p:graphicFrame>
        <p:nvGraphicFramePr>
          <p:cNvPr id="19" name="Object 18"/>
          <p:cNvGraphicFramePr>
            <a:graphicFrameLocks noChangeAspect="1"/>
          </p:cNvGraphicFramePr>
          <p:nvPr>
            <p:extLst>
              <p:ext uri="{D42A27DB-BD31-4B8C-83A1-F6EECF244321}">
                <p14:modId xmlns:p14="http://schemas.microsoft.com/office/powerpoint/2010/main" val="1189644631"/>
              </p:ext>
            </p:extLst>
          </p:nvPr>
        </p:nvGraphicFramePr>
        <p:xfrm>
          <a:off x="3808413" y="3556000"/>
          <a:ext cx="355600" cy="254000"/>
        </p:xfrm>
        <a:graphic>
          <a:graphicData uri="http://schemas.openxmlformats.org/presentationml/2006/ole">
            <mc:AlternateContent xmlns:mc="http://schemas.openxmlformats.org/markup-compatibility/2006">
              <mc:Choice xmlns:v="urn:schemas-microsoft-com:vml" Requires="v">
                <p:oleObj spid="_x0000_s7584" name="Equation" r:id="rId23" imgW="355600" imgH="254000" progId="Equation.3">
                  <p:embed/>
                </p:oleObj>
              </mc:Choice>
              <mc:Fallback>
                <p:oleObj name="Equation" r:id="rId23" imgW="355600" imgH="254000" progId="Equation.3">
                  <p:embed/>
                  <p:pic>
                    <p:nvPicPr>
                      <p:cNvPr id="0" name=""/>
                      <p:cNvPicPr/>
                      <p:nvPr/>
                    </p:nvPicPr>
                    <p:blipFill>
                      <a:blip r:embed="rId24"/>
                      <a:stretch>
                        <a:fillRect/>
                      </a:stretch>
                    </p:blipFill>
                    <p:spPr>
                      <a:xfrm>
                        <a:off x="3808413" y="3556000"/>
                        <a:ext cx="355600" cy="254000"/>
                      </a:xfrm>
                      <a:prstGeom prst="rect">
                        <a:avLst/>
                      </a:prstGeom>
                    </p:spPr>
                  </p:pic>
                </p:oleObj>
              </mc:Fallback>
            </mc:AlternateContent>
          </a:graphicData>
        </a:graphic>
      </p:graphicFrame>
      <p:graphicFrame>
        <p:nvGraphicFramePr>
          <p:cNvPr id="20" name="Object 19"/>
          <p:cNvGraphicFramePr>
            <a:graphicFrameLocks noChangeAspect="1"/>
          </p:cNvGraphicFramePr>
          <p:nvPr>
            <p:extLst>
              <p:ext uri="{D42A27DB-BD31-4B8C-83A1-F6EECF244321}">
                <p14:modId xmlns:p14="http://schemas.microsoft.com/office/powerpoint/2010/main" val="1114491928"/>
              </p:ext>
            </p:extLst>
          </p:nvPr>
        </p:nvGraphicFramePr>
        <p:xfrm>
          <a:off x="4572000" y="4355127"/>
          <a:ext cx="355600" cy="254000"/>
        </p:xfrm>
        <a:graphic>
          <a:graphicData uri="http://schemas.openxmlformats.org/presentationml/2006/ole">
            <mc:AlternateContent xmlns:mc="http://schemas.openxmlformats.org/markup-compatibility/2006">
              <mc:Choice xmlns:v="urn:schemas-microsoft-com:vml" Requires="v">
                <p:oleObj spid="_x0000_s7585" name="Equation" r:id="rId25" imgW="355600" imgH="254000" progId="Equation.3">
                  <p:embed/>
                </p:oleObj>
              </mc:Choice>
              <mc:Fallback>
                <p:oleObj name="Equation" r:id="rId25" imgW="355600" imgH="254000" progId="Equation.3">
                  <p:embed/>
                  <p:pic>
                    <p:nvPicPr>
                      <p:cNvPr id="0" name=""/>
                      <p:cNvPicPr/>
                      <p:nvPr/>
                    </p:nvPicPr>
                    <p:blipFill>
                      <a:blip r:embed="rId26"/>
                      <a:stretch>
                        <a:fillRect/>
                      </a:stretch>
                    </p:blipFill>
                    <p:spPr>
                      <a:xfrm>
                        <a:off x="4572000" y="4355127"/>
                        <a:ext cx="355600" cy="254000"/>
                      </a:xfrm>
                      <a:prstGeom prst="rect">
                        <a:avLst/>
                      </a:prstGeom>
                    </p:spPr>
                  </p:pic>
                </p:oleObj>
              </mc:Fallback>
            </mc:AlternateContent>
          </a:graphicData>
        </a:graphic>
      </p:graphicFrame>
      <p:graphicFrame>
        <p:nvGraphicFramePr>
          <p:cNvPr id="21" name="Object 20"/>
          <p:cNvGraphicFramePr>
            <a:graphicFrameLocks noChangeAspect="1"/>
          </p:cNvGraphicFramePr>
          <p:nvPr>
            <p:extLst>
              <p:ext uri="{D42A27DB-BD31-4B8C-83A1-F6EECF244321}">
                <p14:modId xmlns:p14="http://schemas.microsoft.com/office/powerpoint/2010/main" val="3721125590"/>
              </p:ext>
            </p:extLst>
          </p:nvPr>
        </p:nvGraphicFramePr>
        <p:xfrm>
          <a:off x="5295879" y="5128759"/>
          <a:ext cx="203200" cy="203200"/>
        </p:xfrm>
        <a:graphic>
          <a:graphicData uri="http://schemas.openxmlformats.org/presentationml/2006/ole">
            <mc:AlternateContent xmlns:mc="http://schemas.openxmlformats.org/markup-compatibility/2006">
              <mc:Choice xmlns:v="urn:schemas-microsoft-com:vml" Requires="v">
                <p:oleObj spid="_x0000_s7586" name="Equation" r:id="rId27" imgW="203200" imgH="203200" progId="Equation.3">
                  <p:embed/>
                </p:oleObj>
              </mc:Choice>
              <mc:Fallback>
                <p:oleObj name="Equation" r:id="rId27" imgW="203200" imgH="203200" progId="Equation.3">
                  <p:embed/>
                  <p:pic>
                    <p:nvPicPr>
                      <p:cNvPr id="0" name=""/>
                      <p:cNvPicPr/>
                      <p:nvPr/>
                    </p:nvPicPr>
                    <p:blipFill>
                      <a:blip r:embed="rId28"/>
                      <a:stretch>
                        <a:fillRect/>
                      </a:stretch>
                    </p:blipFill>
                    <p:spPr>
                      <a:xfrm>
                        <a:off x="5295879" y="5128759"/>
                        <a:ext cx="203200" cy="203200"/>
                      </a:xfrm>
                      <a:prstGeom prst="rect">
                        <a:avLst/>
                      </a:prstGeom>
                    </p:spPr>
                  </p:pic>
                </p:oleObj>
              </mc:Fallback>
            </mc:AlternateContent>
          </a:graphicData>
        </a:graphic>
      </p:graphicFrame>
      <p:sp>
        <p:nvSpPr>
          <p:cNvPr id="22" name="Down Arrow 21"/>
          <p:cNvSpPr/>
          <p:nvPr/>
        </p:nvSpPr>
        <p:spPr>
          <a:xfrm>
            <a:off x="1277064" y="3810000"/>
            <a:ext cx="428625" cy="587868"/>
          </a:xfrm>
          <a:prstGeom prst="downArrow">
            <a:avLst/>
          </a:prstGeom>
          <a:gradFill flip="none" rotWithShape="1">
            <a:gsLst>
              <a:gs pos="0">
                <a:srgbClr val="FFFF00"/>
              </a:gs>
              <a:gs pos="100000">
                <a:schemeClr val="bg1"/>
              </a:gs>
            </a:gsLst>
            <a:path path="shape">
              <a:fillToRect l="50000" t="50000" r="50000" b="50000"/>
            </a:path>
            <a:tileRect/>
          </a:gradFill>
          <a:ln>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n-US" kern="1200"/>
          </a:p>
        </p:txBody>
      </p:sp>
      <p:graphicFrame>
        <p:nvGraphicFramePr>
          <p:cNvPr id="11" name="Object 10"/>
          <p:cNvGraphicFramePr>
            <a:graphicFrameLocks noChangeAspect="1"/>
          </p:cNvGraphicFramePr>
          <p:nvPr>
            <p:extLst>
              <p:ext uri="{D42A27DB-BD31-4B8C-83A1-F6EECF244321}">
                <p14:modId xmlns:p14="http://schemas.microsoft.com/office/powerpoint/2010/main" val="3262991449"/>
              </p:ext>
            </p:extLst>
          </p:nvPr>
        </p:nvGraphicFramePr>
        <p:xfrm>
          <a:off x="115074" y="4127534"/>
          <a:ext cx="2387527" cy="366458"/>
        </p:xfrm>
        <a:graphic>
          <a:graphicData uri="http://schemas.openxmlformats.org/presentationml/2006/ole">
            <mc:AlternateContent xmlns:mc="http://schemas.openxmlformats.org/markup-compatibility/2006">
              <mc:Choice xmlns:v="urn:schemas-microsoft-com:vml" Requires="v">
                <p:oleObj spid="_x0000_s7587" name="Equation" r:id="rId29" imgW="2730500" imgH="419100" progId="Equation.3">
                  <p:embed/>
                </p:oleObj>
              </mc:Choice>
              <mc:Fallback>
                <p:oleObj name="Equation" r:id="rId29" imgW="2730500" imgH="419100" progId="Equation.3">
                  <p:embed/>
                  <p:pic>
                    <p:nvPicPr>
                      <p:cNvPr id="0" name=""/>
                      <p:cNvPicPr/>
                      <p:nvPr/>
                    </p:nvPicPr>
                    <p:blipFill>
                      <a:blip r:embed="rId30"/>
                      <a:stretch>
                        <a:fillRect/>
                      </a:stretch>
                    </p:blipFill>
                    <p:spPr>
                      <a:xfrm>
                        <a:off x="115074" y="4127534"/>
                        <a:ext cx="2387527" cy="366458"/>
                      </a:xfrm>
                      <a:prstGeom prst="rect">
                        <a:avLst/>
                      </a:prstGeom>
                    </p:spPr>
                  </p:pic>
                </p:oleObj>
              </mc:Fallback>
            </mc:AlternateContent>
          </a:graphicData>
        </a:graphic>
      </p:graphicFrame>
      <p:graphicFrame>
        <p:nvGraphicFramePr>
          <p:cNvPr id="23" name="Object 22"/>
          <p:cNvGraphicFramePr>
            <a:graphicFrameLocks noChangeAspect="1"/>
          </p:cNvGraphicFramePr>
          <p:nvPr>
            <p:extLst>
              <p:ext uri="{D42A27DB-BD31-4B8C-83A1-F6EECF244321}">
                <p14:modId xmlns:p14="http://schemas.microsoft.com/office/powerpoint/2010/main" val="4208509406"/>
              </p:ext>
            </p:extLst>
          </p:nvPr>
        </p:nvGraphicFramePr>
        <p:xfrm>
          <a:off x="1397018" y="3810000"/>
          <a:ext cx="177800" cy="203200"/>
        </p:xfrm>
        <a:graphic>
          <a:graphicData uri="http://schemas.openxmlformats.org/presentationml/2006/ole">
            <mc:AlternateContent xmlns:mc="http://schemas.openxmlformats.org/markup-compatibility/2006">
              <mc:Choice xmlns:v="urn:schemas-microsoft-com:vml" Requires="v">
                <p:oleObj spid="_x0000_s7588" name="Equation" r:id="rId31" imgW="177800" imgH="203200" progId="Equation.3">
                  <p:embed/>
                </p:oleObj>
              </mc:Choice>
              <mc:Fallback>
                <p:oleObj name="Equation" r:id="rId31" imgW="177800" imgH="203200" progId="Equation.3">
                  <p:embed/>
                  <p:pic>
                    <p:nvPicPr>
                      <p:cNvPr id="0" name=""/>
                      <p:cNvPicPr/>
                      <p:nvPr/>
                    </p:nvPicPr>
                    <p:blipFill>
                      <a:blip r:embed="rId32"/>
                      <a:stretch>
                        <a:fillRect/>
                      </a:stretch>
                    </p:blipFill>
                    <p:spPr>
                      <a:xfrm>
                        <a:off x="1397018" y="3810000"/>
                        <a:ext cx="177800" cy="203200"/>
                      </a:xfrm>
                      <a:prstGeom prst="rect">
                        <a:avLst/>
                      </a:prstGeom>
                    </p:spPr>
                  </p:pic>
                </p:oleObj>
              </mc:Fallback>
            </mc:AlternateContent>
          </a:graphicData>
        </a:graphic>
      </p:graphicFrame>
    </p:spTree>
    <p:extLst>
      <p:ext uri="{BB962C8B-B14F-4D97-AF65-F5344CB8AC3E}">
        <p14:creationId xmlns:p14="http://schemas.microsoft.com/office/powerpoint/2010/main" val="422288728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6" name="Picture 5" descr="Screen Shot 2013-07-11 at 10.37.31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8000" y="3586133"/>
            <a:ext cx="7144844" cy="2983102"/>
          </a:xfrm>
          <a:prstGeom prst="rect">
            <a:avLst/>
          </a:prstGeom>
        </p:spPr>
      </p:pic>
      <p:pic>
        <p:nvPicPr>
          <p:cNvPr id="7" name="Picture 6" descr="Screen Shot 2013-07-11 at 10.36.28 AM.png"/>
          <p:cNvPicPr>
            <a:picLocks noChangeAspect="1"/>
          </p:cNvPicPr>
          <p:nvPr/>
        </p:nvPicPr>
        <p:blipFill rotWithShape="1">
          <a:blip r:embed="rId3">
            <a:extLst>
              <a:ext uri="{28A0092B-C50C-407E-A947-70E740481C1C}">
                <a14:useLocalDpi xmlns:a14="http://schemas.microsoft.com/office/drawing/2010/main" val="0"/>
              </a:ext>
            </a:extLst>
          </a:blip>
          <a:srcRect r="13054"/>
          <a:stretch/>
        </p:blipFill>
        <p:spPr>
          <a:xfrm>
            <a:off x="2701620" y="68495"/>
            <a:ext cx="6212193" cy="3497637"/>
          </a:xfrm>
          <a:prstGeom prst="rect">
            <a:avLst/>
          </a:prstGeom>
        </p:spPr>
      </p:pic>
      <p:pic>
        <p:nvPicPr>
          <p:cNvPr id="9" name="Content Placeholder 8" descr="Screen Shot 2013-07-11 at 10.57.17 AM.png"/>
          <p:cNvPicPr>
            <a:picLocks noGrp="1" noChangeAspect="1"/>
          </p:cNvPicPr>
          <p:nvPr>
            <p:ph idx="1"/>
          </p:nvPr>
        </p:nvPicPr>
        <p:blipFill>
          <a:blip r:embed="rId4">
            <a:extLst>
              <a:ext uri="{28A0092B-C50C-407E-A947-70E740481C1C}">
                <a14:useLocalDpi xmlns:a14="http://schemas.microsoft.com/office/drawing/2010/main" val="0"/>
              </a:ext>
            </a:extLst>
          </a:blip>
          <a:srcRect t="23790" b="23790"/>
          <a:stretch>
            <a:fillRect/>
          </a:stretch>
        </p:blipFill>
        <p:spPr>
          <a:xfrm>
            <a:off x="8136598" y="3820280"/>
            <a:ext cx="1007402" cy="1450106"/>
          </a:xfrm>
        </p:spPr>
      </p:pic>
      <p:pic>
        <p:nvPicPr>
          <p:cNvPr id="3" name="Picture 2" descr="Screen Shot 2013-07-11 at 1.05.05 P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585182"/>
            <a:ext cx="2701620" cy="1905000"/>
          </a:xfrm>
          <a:prstGeom prst="rect">
            <a:avLst/>
          </a:prstGeom>
        </p:spPr>
      </p:pic>
    </p:spTree>
    <p:extLst>
      <p:ext uri="{BB962C8B-B14F-4D97-AF65-F5344CB8AC3E}">
        <p14:creationId xmlns:p14="http://schemas.microsoft.com/office/powerpoint/2010/main" val="221219614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Procedure</a:t>
            </a:r>
            <a:endParaRPr lang="en-US" dirty="0"/>
          </a:p>
        </p:txBody>
      </p:sp>
      <p:pic>
        <p:nvPicPr>
          <p:cNvPr id="6" name="Content Placeholder 5" descr="Screen Shot 2013-08-05 at 10.28.13 AM.png"/>
          <p:cNvPicPr>
            <a:picLocks noGrp="1" noChangeAspect="1"/>
          </p:cNvPicPr>
          <p:nvPr>
            <p:ph idx="1"/>
          </p:nvPr>
        </p:nvPicPr>
        <p:blipFill rotWithShape="1">
          <a:blip r:embed="rId3" cstate="email">
            <a:extLst>
              <a:ext uri="{28A0092B-C50C-407E-A947-70E740481C1C}">
                <a14:useLocalDpi xmlns:a14="http://schemas.microsoft.com/office/drawing/2010/main" val="0"/>
              </a:ext>
            </a:extLst>
          </a:blip>
          <a:srcRect l="38" r="-1906"/>
          <a:stretch/>
        </p:blipFill>
        <p:spPr>
          <a:xfrm>
            <a:off x="282213" y="1878069"/>
            <a:ext cx="8184181" cy="4757641"/>
          </a:xfrm>
        </p:spPr>
      </p:pic>
    </p:spTree>
    <p:extLst>
      <p:ext uri="{BB962C8B-B14F-4D97-AF65-F5344CB8AC3E}">
        <p14:creationId xmlns:p14="http://schemas.microsoft.com/office/powerpoint/2010/main" val="291577362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Process</a:t>
            </a:r>
            <a:endParaRPr lang="en-US" dirty="0"/>
          </a:p>
        </p:txBody>
      </p:sp>
      <p:sp>
        <p:nvSpPr>
          <p:cNvPr id="7" name="Content Placeholder 6"/>
          <p:cNvSpPr>
            <a:spLocks noGrp="1"/>
          </p:cNvSpPr>
          <p:nvPr>
            <p:ph idx="1"/>
          </p:nvPr>
        </p:nvSpPr>
        <p:spPr>
          <a:xfrm>
            <a:off x="824416" y="2459619"/>
            <a:ext cx="7610476" cy="3670767"/>
          </a:xfrm>
        </p:spPr>
        <p:txBody>
          <a:bodyPr/>
          <a:lstStyle/>
          <a:p>
            <a:r>
              <a:rPr lang="en-US" dirty="0" smtClean="0"/>
              <a:t>Find exact correlations </a:t>
            </a:r>
          </a:p>
          <a:p>
            <a:r>
              <a:rPr lang="en-US" dirty="0" smtClean="0"/>
              <a:t>We know correlations between </a:t>
            </a:r>
            <a:r>
              <a:rPr lang="en-US" dirty="0" err="1" smtClean="0"/>
              <a:t>U</a:t>
            </a:r>
            <a:r>
              <a:rPr lang="en-US" baseline="-25000" dirty="0" err="1"/>
              <a:t>i</a:t>
            </a:r>
            <a:r>
              <a:rPr lang="en-US" dirty="0" err="1" smtClean="0"/>
              <a:t>’s</a:t>
            </a:r>
            <a:r>
              <a:rPr lang="en-US" dirty="0" smtClean="0"/>
              <a:t> are 0</a:t>
            </a:r>
          </a:p>
          <a:p>
            <a:endParaRPr lang="en-US" dirty="0"/>
          </a:p>
        </p:txBody>
      </p:sp>
      <p:pic>
        <p:nvPicPr>
          <p:cNvPr id="8" name="Picture 7" descr="Screen Shot 2013-07-11 at 11.17.59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9587" y="3495116"/>
            <a:ext cx="5372100" cy="3035300"/>
          </a:xfrm>
          <a:prstGeom prst="rect">
            <a:avLst/>
          </a:prstGeom>
        </p:spPr>
      </p:pic>
    </p:spTree>
    <p:extLst>
      <p:ext uri="{BB962C8B-B14F-4D97-AF65-F5344CB8AC3E}">
        <p14:creationId xmlns:p14="http://schemas.microsoft.com/office/powerpoint/2010/main" val="109922468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Result</a:t>
            </a:r>
            <a:endParaRPr lang="en-US" dirty="0"/>
          </a:p>
        </p:txBody>
      </p:sp>
      <p:sp>
        <p:nvSpPr>
          <p:cNvPr id="3" name="Content Placeholder 2"/>
          <p:cNvSpPr>
            <a:spLocks noGrp="1"/>
          </p:cNvSpPr>
          <p:nvPr>
            <p:ph idx="1"/>
          </p:nvPr>
        </p:nvSpPr>
        <p:spPr/>
        <p:txBody>
          <a:bodyPr/>
          <a:lstStyle/>
          <a:p>
            <a:r>
              <a:rPr lang="en-US" dirty="0" smtClean="0"/>
              <a:t>2012</a:t>
            </a:r>
          </a:p>
          <a:p>
            <a:r>
              <a:rPr lang="en-US" dirty="0" smtClean="0"/>
              <a:t>One angle</a:t>
            </a:r>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1662246581"/>
              </p:ext>
            </p:extLst>
          </p:nvPr>
        </p:nvGraphicFramePr>
        <p:xfrm>
          <a:off x="1929948" y="2595562"/>
          <a:ext cx="5486400" cy="3771900"/>
        </p:xfrm>
        <a:graphic>
          <a:graphicData uri="http://schemas.openxmlformats.org/presentationml/2006/ole">
            <mc:AlternateContent xmlns:mc="http://schemas.openxmlformats.org/markup-compatibility/2006">
              <mc:Choice xmlns:v="urn:schemas-microsoft-com:vml" Requires="v">
                <p:oleObj spid="_x0000_s2105" name="Document" r:id="rId4" imgW="5486400" imgH="3771900" progId="Word.Document.12">
                  <p:embed/>
                </p:oleObj>
              </mc:Choice>
              <mc:Fallback>
                <p:oleObj name="Document" r:id="rId4" imgW="5486400" imgH="3771900" progId="Word.Document.12">
                  <p:embed/>
                  <p:pic>
                    <p:nvPicPr>
                      <p:cNvPr id="0" name=""/>
                      <p:cNvPicPr/>
                      <p:nvPr/>
                    </p:nvPicPr>
                    <p:blipFill>
                      <a:blip r:embed="rId5"/>
                      <a:stretch>
                        <a:fillRect/>
                      </a:stretch>
                    </p:blipFill>
                    <p:spPr>
                      <a:xfrm>
                        <a:off x="1929948" y="2595562"/>
                        <a:ext cx="5486400" cy="3771900"/>
                      </a:xfrm>
                      <a:prstGeom prst="rect">
                        <a:avLst/>
                      </a:prstGeom>
                    </p:spPr>
                  </p:pic>
                </p:oleObj>
              </mc:Fallback>
            </mc:AlternateContent>
          </a:graphicData>
        </a:graphic>
      </p:graphicFrame>
    </p:spTree>
    <p:extLst>
      <p:ext uri="{BB962C8B-B14F-4D97-AF65-F5344CB8AC3E}">
        <p14:creationId xmlns:p14="http://schemas.microsoft.com/office/powerpoint/2010/main" val="137519910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a:t>
            </a:r>
            <a:endParaRPr lang="en-US" dirty="0"/>
          </a:p>
        </p:txBody>
      </p:sp>
      <p:sp>
        <p:nvSpPr>
          <p:cNvPr id="3" name="Content Placeholder 2"/>
          <p:cNvSpPr>
            <a:spLocks noGrp="1"/>
          </p:cNvSpPr>
          <p:nvPr>
            <p:ph idx="1"/>
          </p:nvPr>
        </p:nvSpPr>
        <p:spPr>
          <a:xfrm>
            <a:off x="94956" y="2038256"/>
            <a:ext cx="8629944" cy="4228073"/>
          </a:xfrm>
        </p:spPr>
        <p:txBody>
          <a:bodyPr>
            <a:normAutofit/>
          </a:bodyPr>
          <a:lstStyle/>
          <a:p>
            <a:pPr marL="0" indent="0">
              <a:buNone/>
            </a:pPr>
            <a:r>
              <a:rPr lang="en-US" dirty="0"/>
              <a:t>Theorem 1. Suppose that (</a:t>
            </a:r>
            <a:r>
              <a:rPr lang="en-US" dirty="0" err="1"/>
              <a:t>U</a:t>
            </a:r>
            <a:r>
              <a:rPr lang="en-US" baseline="-25000" dirty="0" err="1"/>
              <a:t>i</a:t>
            </a:r>
            <a:r>
              <a:rPr lang="en-US" dirty="0" err="1"/>
              <a:t>,U</a:t>
            </a:r>
            <a:r>
              <a:rPr lang="en-US" baseline="-25000" dirty="0" err="1"/>
              <a:t>j</a:t>
            </a:r>
            <a:r>
              <a:rPr lang="en-US" dirty="0"/>
              <a:t>) are independent uniform random  variables on the interval (0,1). </a:t>
            </a:r>
            <a:endParaRPr lang="en-US" dirty="0" smtClean="0"/>
          </a:p>
          <a:p>
            <a:pPr marL="0" indent="0">
              <a:buNone/>
            </a:pPr>
            <a:r>
              <a:rPr lang="en-US" dirty="0" smtClean="0"/>
              <a:t>Define </a:t>
            </a:r>
            <a:r>
              <a:rPr lang="en-US" dirty="0"/>
              <a:t>P</a:t>
            </a:r>
            <a:r>
              <a:rPr lang="en-US" baseline="-25000" dirty="0"/>
              <a:t>1</a:t>
            </a:r>
            <a:r>
              <a:rPr lang="en-US" dirty="0"/>
              <a:t>=</a:t>
            </a:r>
            <a:r>
              <a:rPr lang="en-US" dirty="0" err="1"/>
              <a:t>cos</a:t>
            </a:r>
            <a:r>
              <a:rPr lang="en-US" dirty="0"/>
              <a:t>(α)</a:t>
            </a:r>
            <a:r>
              <a:rPr lang="en-US" dirty="0" err="1"/>
              <a:t>U</a:t>
            </a:r>
            <a:r>
              <a:rPr lang="en-US" baseline="-25000" dirty="0" err="1"/>
              <a:t>i</a:t>
            </a:r>
            <a:r>
              <a:rPr lang="en-US" dirty="0" err="1"/>
              <a:t>+sin</a:t>
            </a:r>
            <a:r>
              <a:rPr lang="en-US" dirty="0"/>
              <a:t>(α)</a:t>
            </a:r>
            <a:r>
              <a:rPr lang="en-US" dirty="0" err="1"/>
              <a:t>U</a:t>
            </a:r>
            <a:r>
              <a:rPr lang="en-US" baseline="-25000" dirty="0" err="1"/>
              <a:t>j</a:t>
            </a:r>
            <a:r>
              <a:rPr lang="en-US" dirty="0"/>
              <a:t> </a:t>
            </a:r>
            <a:r>
              <a:rPr lang="en-US" dirty="0" smtClean="0"/>
              <a:t>and </a:t>
            </a:r>
            <a:r>
              <a:rPr lang="en-US" dirty="0"/>
              <a:t>P</a:t>
            </a:r>
            <a:r>
              <a:rPr lang="en-US" baseline="-25000" dirty="0"/>
              <a:t>2</a:t>
            </a:r>
            <a:r>
              <a:rPr lang="en-US" dirty="0"/>
              <a:t>=-sin(β)</a:t>
            </a:r>
            <a:r>
              <a:rPr lang="en-US" dirty="0" err="1"/>
              <a:t>U</a:t>
            </a:r>
            <a:r>
              <a:rPr lang="en-US" baseline="-25000" dirty="0" err="1"/>
              <a:t>i</a:t>
            </a:r>
            <a:r>
              <a:rPr lang="en-US" dirty="0" err="1"/>
              <a:t>+cos</a:t>
            </a:r>
            <a:r>
              <a:rPr lang="en-US" dirty="0"/>
              <a:t>(β)</a:t>
            </a:r>
            <a:r>
              <a:rPr lang="en-US" dirty="0" err="1"/>
              <a:t>U</a:t>
            </a:r>
            <a:r>
              <a:rPr lang="en-US" baseline="-25000" dirty="0" err="1"/>
              <a:t>j</a:t>
            </a:r>
            <a:r>
              <a:rPr lang="en-US" dirty="0"/>
              <a:t>. Then</a:t>
            </a:r>
            <a:r>
              <a:rPr lang="en-US" dirty="0" smtClean="0"/>
              <a:t>,</a:t>
            </a:r>
          </a:p>
          <a:p>
            <a:pPr marL="0" indent="0">
              <a:buNone/>
            </a:pPr>
            <a:r>
              <a:rPr lang="en-US" dirty="0" smtClean="0"/>
              <a:t>(1)</a:t>
            </a:r>
          </a:p>
          <a:p>
            <a:pPr marL="0" indent="0">
              <a:buNone/>
            </a:pPr>
            <a:endParaRPr lang="en-US" dirty="0"/>
          </a:p>
          <a:p>
            <a:pPr marL="0" indent="0">
              <a:buNone/>
            </a:pPr>
            <a:r>
              <a:rPr lang="en-US" dirty="0"/>
              <a:t>(2) </a:t>
            </a:r>
            <a:r>
              <a:rPr lang="en-US" dirty="0" err="1"/>
              <a:t>Cor</a:t>
            </a:r>
            <a:r>
              <a:rPr lang="en-US" dirty="0"/>
              <a:t>(α,β)=-</a:t>
            </a:r>
            <a:r>
              <a:rPr lang="en-US" dirty="0" err="1"/>
              <a:t>Cor</a:t>
            </a:r>
            <a:r>
              <a:rPr lang="en-US" dirty="0"/>
              <a:t>(β,α</a:t>
            </a:r>
            <a:r>
              <a:rPr lang="en-US" dirty="0" smtClean="0"/>
              <a:t>)</a:t>
            </a:r>
          </a:p>
          <a:p>
            <a:pPr marL="0" indent="0">
              <a:buNone/>
            </a:pPr>
            <a:r>
              <a:rPr lang="en-US" dirty="0"/>
              <a:t>(3) If α=β=</a:t>
            </a:r>
            <a:r>
              <a:rPr lang="en-US" dirty="0" err="1"/>
              <a:t>θ</a:t>
            </a:r>
            <a:r>
              <a:rPr lang="en-US" dirty="0"/>
              <a:t>, then (P</a:t>
            </a:r>
            <a:r>
              <a:rPr lang="en-US" baseline="-25000" dirty="0"/>
              <a:t>1</a:t>
            </a:r>
            <a:r>
              <a:rPr lang="en-US" dirty="0"/>
              <a:t>,P</a:t>
            </a:r>
            <a:r>
              <a:rPr lang="en-US" baseline="-25000" dirty="0"/>
              <a:t>2</a:t>
            </a:r>
            <a:r>
              <a:rPr lang="en-US" dirty="0"/>
              <a:t>) are independent.</a:t>
            </a:r>
          </a:p>
          <a:p>
            <a:pPr marL="0" indent="0">
              <a:buNone/>
            </a:pPr>
            <a:endParaRPr lang="en-US" dirty="0"/>
          </a:p>
          <a:p>
            <a:pPr marL="0" indent="0">
              <a:buNone/>
            </a:pPr>
            <a:endParaRPr lang="en-US" dirty="0"/>
          </a:p>
          <a:p>
            <a:pPr marL="0" indent="0">
              <a:buNone/>
            </a:pPr>
            <a:endParaRPr lang="en-US" dirty="0" smtClean="0"/>
          </a:p>
        </p:txBody>
      </p:sp>
      <p:pic>
        <p:nvPicPr>
          <p:cNvPr id="6" name="Picture 5" descr="Screen shot 2013-07-11 at 12.25.03 PM.png"/>
          <p:cNvPicPr>
            <a:picLocks noChangeAspect="1"/>
          </p:cNvPicPr>
          <p:nvPr/>
        </p:nvPicPr>
        <p:blipFill rotWithShape="1">
          <a:blip r:embed="rId4" cstate="email">
            <a:extLst>
              <a:ext uri="{28A0092B-C50C-407E-A947-70E740481C1C}">
                <a14:useLocalDpi xmlns:a14="http://schemas.microsoft.com/office/drawing/2010/main" val="0"/>
              </a:ext>
            </a:extLst>
          </a:blip>
          <a:srcRect l="4451" r="8809"/>
          <a:stretch/>
        </p:blipFill>
        <p:spPr>
          <a:xfrm>
            <a:off x="4543454" y="3300992"/>
            <a:ext cx="1972403" cy="1410019"/>
          </a:xfrm>
          <a:prstGeom prst="rect">
            <a:avLst/>
          </a:prstGeom>
        </p:spPr>
      </p:pic>
      <p:sp>
        <p:nvSpPr>
          <p:cNvPr id="10" name="TextBox 9"/>
          <p:cNvSpPr txBox="1"/>
          <p:nvPr/>
        </p:nvSpPr>
        <p:spPr>
          <a:xfrm>
            <a:off x="6515857" y="3677044"/>
            <a:ext cx="1195347" cy="369332"/>
          </a:xfrm>
          <a:prstGeom prst="rect">
            <a:avLst/>
          </a:prstGeom>
          <a:noFill/>
        </p:spPr>
        <p:txBody>
          <a:bodyPr wrap="none" rtlCol="0">
            <a:spAutoFit/>
          </a:bodyPr>
          <a:lstStyle/>
          <a:p>
            <a:r>
              <a:rPr lang="en-US" dirty="0" smtClean="0"/>
              <a:t>Sin(β-α)</a:t>
            </a:r>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747752958"/>
              </p:ext>
            </p:extLst>
          </p:nvPr>
        </p:nvGraphicFramePr>
        <p:xfrm>
          <a:off x="636276" y="3409276"/>
          <a:ext cx="3416300" cy="558800"/>
        </p:xfrm>
        <a:graphic>
          <a:graphicData uri="http://schemas.openxmlformats.org/presentationml/2006/ole">
            <mc:AlternateContent xmlns:mc="http://schemas.openxmlformats.org/markup-compatibility/2006">
              <mc:Choice xmlns:v="urn:schemas-microsoft-com:vml" Requires="v">
                <p:oleObj spid="_x0000_s5188" name="Equation" r:id="rId5" imgW="3416300" imgH="558800" progId="Equation.3">
                  <p:embed/>
                </p:oleObj>
              </mc:Choice>
              <mc:Fallback>
                <p:oleObj name="Equation" r:id="rId5" imgW="3416300" imgH="558800" progId="Equation.3">
                  <p:embed/>
                  <p:pic>
                    <p:nvPicPr>
                      <p:cNvPr id="0" name=""/>
                      <p:cNvPicPr/>
                      <p:nvPr/>
                    </p:nvPicPr>
                    <p:blipFill>
                      <a:blip r:embed="rId6"/>
                      <a:stretch>
                        <a:fillRect/>
                      </a:stretch>
                    </p:blipFill>
                    <p:spPr>
                      <a:xfrm>
                        <a:off x="636276" y="3409276"/>
                        <a:ext cx="3416300" cy="558800"/>
                      </a:xfrm>
                      <a:prstGeom prst="rect">
                        <a:avLst/>
                      </a:prstGeom>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1216929024"/>
              </p:ext>
            </p:extLst>
          </p:nvPr>
        </p:nvGraphicFramePr>
        <p:xfrm>
          <a:off x="636276" y="3998896"/>
          <a:ext cx="2603500" cy="558800"/>
        </p:xfrm>
        <a:graphic>
          <a:graphicData uri="http://schemas.openxmlformats.org/presentationml/2006/ole">
            <mc:AlternateContent xmlns:mc="http://schemas.openxmlformats.org/markup-compatibility/2006">
              <mc:Choice xmlns:v="urn:schemas-microsoft-com:vml" Requires="v">
                <p:oleObj spid="_x0000_s5189" name="Equation" r:id="rId7" imgW="2603500" imgH="558800" progId="Equation.3">
                  <p:embed/>
                </p:oleObj>
              </mc:Choice>
              <mc:Fallback>
                <p:oleObj name="Equation" r:id="rId7" imgW="2603500" imgH="558800" progId="Equation.3">
                  <p:embed/>
                  <p:pic>
                    <p:nvPicPr>
                      <p:cNvPr id="0" name=""/>
                      <p:cNvPicPr/>
                      <p:nvPr/>
                    </p:nvPicPr>
                    <p:blipFill>
                      <a:blip r:embed="rId8"/>
                      <a:stretch>
                        <a:fillRect/>
                      </a:stretch>
                    </p:blipFill>
                    <p:spPr>
                      <a:xfrm>
                        <a:off x="636276" y="3998896"/>
                        <a:ext cx="2603500" cy="558800"/>
                      </a:xfrm>
                      <a:prstGeom prst="rect">
                        <a:avLst/>
                      </a:prstGeom>
                    </p:spPr>
                  </p:pic>
                </p:oleObj>
              </mc:Fallback>
            </mc:AlternateContent>
          </a:graphicData>
        </a:graphic>
      </p:graphicFrame>
      <p:pic>
        <p:nvPicPr>
          <p:cNvPr id="11" name="Picture 10" descr="Screen Shot 2013-08-07 at 2.00.00 PM.png"/>
          <p:cNvPicPr>
            <a:picLocks noChangeAspect="1"/>
          </p:cNvPicPr>
          <p:nvPr/>
        </p:nvPicPr>
        <p:blipFill>
          <a:blip r:embed="rId9" cstate="email">
            <a:grayscl/>
            <a:extLst>
              <a:ext uri="{28A0092B-C50C-407E-A947-70E740481C1C}">
                <a14:useLocalDpi xmlns:a14="http://schemas.microsoft.com/office/drawing/2010/main" val="0"/>
              </a:ext>
            </a:extLst>
          </a:blip>
          <a:stretch>
            <a:fillRect/>
          </a:stretch>
        </p:blipFill>
        <p:spPr>
          <a:xfrm>
            <a:off x="6229775" y="4327966"/>
            <a:ext cx="1941462" cy="1372092"/>
          </a:xfrm>
          <a:prstGeom prst="rect">
            <a:avLst/>
          </a:prstGeom>
        </p:spPr>
      </p:pic>
      <p:sp>
        <p:nvSpPr>
          <p:cNvPr id="9" name="TextBox 8"/>
          <p:cNvSpPr txBox="1"/>
          <p:nvPr/>
        </p:nvSpPr>
        <p:spPr>
          <a:xfrm>
            <a:off x="7837162" y="5509529"/>
            <a:ext cx="1195347" cy="369332"/>
          </a:xfrm>
          <a:prstGeom prst="rect">
            <a:avLst/>
          </a:prstGeom>
          <a:noFill/>
        </p:spPr>
        <p:txBody>
          <a:bodyPr wrap="none" rtlCol="0">
            <a:spAutoFit/>
          </a:bodyPr>
          <a:lstStyle/>
          <a:p>
            <a:r>
              <a:rPr lang="en-US" dirty="0" smtClean="0"/>
              <a:t>Sin(α-β)</a:t>
            </a:r>
            <a:endParaRPr lang="en-US" dirty="0"/>
          </a:p>
        </p:txBody>
      </p:sp>
    </p:spTree>
    <p:extLst>
      <p:ext uri="{BB962C8B-B14F-4D97-AF65-F5344CB8AC3E}">
        <p14:creationId xmlns:p14="http://schemas.microsoft.com/office/powerpoint/2010/main" val="42500376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a:t>
            </a:r>
            <a:endParaRPr lang="en-US" dirty="0"/>
          </a:p>
        </p:txBody>
      </p:sp>
      <p:sp>
        <p:nvSpPr>
          <p:cNvPr id="3" name="Content Placeholder 2"/>
          <p:cNvSpPr>
            <a:spLocks noGrp="1"/>
          </p:cNvSpPr>
          <p:nvPr>
            <p:ph idx="1"/>
          </p:nvPr>
        </p:nvSpPr>
        <p:spPr>
          <a:xfrm>
            <a:off x="93579" y="2038256"/>
            <a:ext cx="8631321" cy="4228073"/>
          </a:xfrm>
        </p:spPr>
        <p:txBody>
          <a:bodyPr/>
          <a:lstStyle/>
          <a:p>
            <a:pPr marL="0" indent="0">
              <a:buNone/>
            </a:pPr>
            <a:r>
              <a:rPr lang="en-US" dirty="0"/>
              <a:t>Theorem 2. Suppose that (U</a:t>
            </a:r>
            <a:r>
              <a:rPr lang="en-US" baseline="-25000" dirty="0"/>
              <a:t>1</a:t>
            </a:r>
            <a:r>
              <a:rPr lang="en-US" dirty="0"/>
              <a:t>,U</a:t>
            </a:r>
            <a:r>
              <a:rPr lang="en-US" baseline="-25000" dirty="0"/>
              <a:t>2</a:t>
            </a:r>
            <a:r>
              <a:rPr lang="en-US" dirty="0"/>
              <a:t>,U</a:t>
            </a:r>
            <a:r>
              <a:rPr lang="en-US" baseline="-25000" dirty="0"/>
              <a:t>3</a:t>
            </a:r>
            <a:r>
              <a:rPr lang="en-US" dirty="0"/>
              <a:t>,U</a:t>
            </a:r>
            <a:r>
              <a:rPr lang="en-US" baseline="-25000" dirty="0"/>
              <a:t>4</a:t>
            </a:r>
            <a:r>
              <a:rPr lang="en-US" dirty="0"/>
              <a:t>) are independent uniform random variables on the interval (0,1). </a:t>
            </a:r>
            <a:r>
              <a:rPr lang="en-US" dirty="0" smtClean="0"/>
              <a:t>Define</a:t>
            </a:r>
          </a:p>
        </p:txBody>
      </p:sp>
      <p:graphicFrame>
        <p:nvGraphicFramePr>
          <p:cNvPr id="4" name="Object 3"/>
          <p:cNvGraphicFramePr>
            <a:graphicFrameLocks noChangeAspect="1"/>
          </p:cNvGraphicFramePr>
          <p:nvPr>
            <p:extLst>
              <p:ext uri="{D42A27DB-BD31-4B8C-83A1-F6EECF244321}">
                <p14:modId xmlns:p14="http://schemas.microsoft.com/office/powerpoint/2010/main" val="103998557"/>
              </p:ext>
            </p:extLst>
          </p:nvPr>
        </p:nvGraphicFramePr>
        <p:xfrm>
          <a:off x="2640013" y="2799229"/>
          <a:ext cx="3136900" cy="3467100"/>
        </p:xfrm>
        <a:graphic>
          <a:graphicData uri="http://schemas.openxmlformats.org/presentationml/2006/ole">
            <mc:AlternateContent xmlns:mc="http://schemas.openxmlformats.org/markup-compatibility/2006">
              <mc:Choice xmlns:v="urn:schemas-microsoft-com:vml" Requires="v">
                <p:oleObj spid="_x0000_s8214" name="Equation" r:id="rId3" imgW="3136900" imgH="3467100" progId="Equation.3">
                  <p:embed/>
                </p:oleObj>
              </mc:Choice>
              <mc:Fallback>
                <p:oleObj name="Equation" r:id="rId3" imgW="3136900" imgH="3467100" progId="Equation.3">
                  <p:embed/>
                  <p:pic>
                    <p:nvPicPr>
                      <p:cNvPr id="0" name=""/>
                      <p:cNvPicPr/>
                      <p:nvPr/>
                    </p:nvPicPr>
                    <p:blipFill>
                      <a:blip r:embed="rId4"/>
                      <a:stretch>
                        <a:fillRect/>
                      </a:stretch>
                    </p:blipFill>
                    <p:spPr>
                      <a:xfrm>
                        <a:off x="2640013" y="2799229"/>
                        <a:ext cx="3136900" cy="3467100"/>
                      </a:xfrm>
                      <a:prstGeom prst="rect">
                        <a:avLst/>
                      </a:prstGeom>
                    </p:spPr>
                  </p:pic>
                </p:oleObj>
              </mc:Fallback>
            </mc:AlternateContent>
          </a:graphicData>
        </a:graphic>
      </p:graphicFrame>
    </p:spTree>
    <p:extLst>
      <p:ext uri="{BB962C8B-B14F-4D97-AF65-F5344CB8AC3E}">
        <p14:creationId xmlns:p14="http://schemas.microsoft.com/office/powerpoint/2010/main" val="376026049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subTitle" idx="4294967295"/>
          </p:nvPr>
        </p:nvSpPr>
        <p:spPr>
          <a:xfrm>
            <a:off x="173790" y="106947"/>
            <a:ext cx="8034422" cy="6716870"/>
          </a:xfrm>
        </p:spPr>
        <p:txBody>
          <a:bodyPr>
            <a:normAutofit/>
          </a:bodyPr>
          <a:lstStyle/>
          <a:p>
            <a:pPr marL="0" indent="0">
              <a:lnSpc>
                <a:spcPct val="80000"/>
              </a:lnSpc>
              <a:buNone/>
            </a:pPr>
            <a:r>
              <a:rPr lang="en-US" dirty="0" smtClean="0"/>
              <a:t> Then </a:t>
            </a:r>
          </a:p>
        </p:txBody>
      </p:sp>
      <p:graphicFrame>
        <p:nvGraphicFramePr>
          <p:cNvPr id="4" name="Object 3"/>
          <p:cNvGraphicFramePr>
            <a:graphicFrameLocks noChangeAspect="1"/>
          </p:cNvGraphicFramePr>
          <p:nvPr>
            <p:extLst>
              <p:ext uri="{D42A27DB-BD31-4B8C-83A1-F6EECF244321}">
                <p14:modId xmlns:p14="http://schemas.microsoft.com/office/powerpoint/2010/main" val="887903213"/>
              </p:ext>
            </p:extLst>
          </p:nvPr>
        </p:nvGraphicFramePr>
        <p:xfrm>
          <a:off x="1376279" y="0"/>
          <a:ext cx="4686300" cy="571500"/>
        </p:xfrm>
        <a:graphic>
          <a:graphicData uri="http://schemas.openxmlformats.org/presentationml/2006/ole">
            <mc:AlternateContent xmlns:mc="http://schemas.openxmlformats.org/markup-compatibility/2006">
              <mc:Choice xmlns:v="urn:schemas-microsoft-com:vml" Requires="v">
                <p:oleObj spid="_x0000_s9446" name="Equation" r:id="rId3" imgW="4686300" imgH="571500" progId="Equation.3">
                  <p:embed/>
                </p:oleObj>
              </mc:Choice>
              <mc:Fallback>
                <p:oleObj name="Equation" r:id="rId3" imgW="4686300" imgH="571500" progId="Equation.3">
                  <p:embed/>
                  <p:pic>
                    <p:nvPicPr>
                      <p:cNvPr id="0" name=""/>
                      <p:cNvPicPr/>
                      <p:nvPr/>
                    </p:nvPicPr>
                    <p:blipFill>
                      <a:blip r:embed="rId4"/>
                      <a:stretch>
                        <a:fillRect/>
                      </a:stretch>
                    </p:blipFill>
                    <p:spPr>
                      <a:xfrm>
                        <a:off x="1376279" y="0"/>
                        <a:ext cx="4686300" cy="571500"/>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792992610"/>
              </p:ext>
            </p:extLst>
          </p:nvPr>
        </p:nvGraphicFramePr>
        <p:xfrm>
          <a:off x="1376279" y="501316"/>
          <a:ext cx="3873500" cy="571500"/>
        </p:xfrm>
        <a:graphic>
          <a:graphicData uri="http://schemas.openxmlformats.org/presentationml/2006/ole">
            <mc:AlternateContent xmlns:mc="http://schemas.openxmlformats.org/markup-compatibility/2006">
              <mc:Choice xmlns:v="urn:schemas-microsoft-com:vml" Requires="v">
                <p:oleObj spid="_x0000_s9447" name="Equation" r:id="rId5" imgW="3873500" imgH="571500" progId="Equation.3">
                  <p:embed/>
                </p:oleObj>
              </mc:Choice>
              <mc:Fallback>
                <p:oleObj name="Equation" r:id="rId5" imgW="3873500" imgH="571500" progId="Equation.3">
                  <p:embed/>
                  <p:pic>
                    <p:nvPicPr>
                      <p:cNvPr id="0" name=""/>
                      <p:cNvPicPr/>
                      <p:nvPr/>
                    </p:nvPicPr>
                    <p:blipFill>
                      <a:blip r:embed="rId6"/>
                      <a:stretch>
                        <a:fillRect/>
                      </a:stretch>
                    </p:blipFill>
                    <p:spPr>
                      <a:xfrm>
                        <a:off x="1376279" y="501316"/>
                        <a:ext cx="3873500" cy="571500"/>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647345601"/>
              </p:ext>
            </p:extLst>
          </p:nvPr>
        </p:nvGraphicFramePr>
        <p:xfrm>
          <a:off x="1376279" y="1072816"/>
          <a:ext cx="5854700" cy="571500"/>
        </p:xfrm>
        <a:graphic>
          <a:graphicData uri="http://schemas.openxmlformats.org/presentationml/2006/ole">
            <mc:AlternateContent xmlns:mc="http://schemas.openxmlformats.org/markup-compatibility/2006">
              <mc:Choice xmlns:v="urn:schemas-microsoft-com:vml" Requires="v">
                <p:oleObj spid="_x0000_s9448" name="Equation" r:id="rId7" imgW="5854700" imgH="571500" progId="Equation.3">
                  <p:embed/>
                </p:oleObj>
              </mc:Choice>
              <mc:Fallback>
                <p:oleObj name="Equation" r:id="rId7" imgW="5854700" imgH="571500" progId="Equation.3">
                  <p:embed/>
                  <p:pic>
                    <p:nvPicPr>
                      <p:cNvPr id="0" name=""/>
                      <p:cNvPicPr/>
                      <p:nvPr/>
                    </p:nvPicPr>
                    <p:blipFill>
                      <a:blip r:embed="rId8"/>
                      <a:stretch>
                        <a:fillRect/>
                      </a:stretch>
                    </p:blipFill>
                    <p:spPr>
                      <a:xfrm>
                        <a:off x="1376279" y="1072816"/>
                        <a:ext cx="5854700" cy="571500"/>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2648331000"/>
              </p:ext>
            </p:extLst>
          </p:nvPr>
        </p:nvGraphicFramePr>
        <p:xfrm>
          <a:off x="1376279" y="1644316"/>
          <a:ext cx="5067300" cy="571500"/>
        </p:xfrm>
        <a:graphic>
          <a:graphicData uri="http://schemas.openxmlformats.org/presentationml/2006/ole">
            <mc:AlternateContent xmlns:mc="http://schemas.openxmlformats.org/markup-compatibility/2006">
              <mc:Choice xmlns:v="urn:schemas-microsoft-com:vml" Requires="v">
                <p:oleObj spid="_x0000_s9449" name="Equation" r:id="rId9" imgW="5067300" imgH="571500" progId="Equation.3">
                  <p:embed/>
                </p:oleObj>
              </mc:Choice>
              <mc:Fallback>
                <p:oleObj name="Equation" r:id="rId9" imgW="5067300" imgH="571500" progId="Equation.3">
                  <p:embed/>
                  <p:pic>
                    <p:nvPicPr>
                      <p:cNvPr id="0" name=""/>
                      <p:cNvPicPr/>
                      <p:nvPr/>
                    </p:nvPicPr>
                    <p:blipFill>
                      <a:blip r:embed="rId10"/>
                      <a:stretch>
                        <a:fillRect/>
                      </a:stretch>
                    </p:blipFill>
                    <p:spPr>
                      <a:xfrm>
                        <a:off x="1376279" y="1644316"/>
                        <a:ext cx="5067300" cy="571500"/>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1413313285"/>
              </p:ext>
            </p:extLst>
          </p:nvPr>
        </p:nvGraphicFramePr>
        <p:xfrm>
          <a:off x="1376279" y="2215816"/>
          <a:ext cx="5626100" cy="571500"/>
        </p:xfrm>
        <a:graphic>
          <a:graphicData uri="http://schemas.openxmlformats.org/presentationml/2006/ole">
            <mc:AlternateContent xmlns:mc="http://schemas.openxmlformats.org/markup-compatibility/2006">
              <mc:Choice xmlns:v="urn:schemas-microsoft-com:vml" Requires="v">
                <p:oleObj spid="_x0000_s9450" name="Equation" r:id="rId11" imgW="5626100" imgH="571500" progId="Equation.3">
                  <p:embed/>
                </p:oleObj>
              </mc:Choice>
              <mc:Fallback>
                <p:oleObj name="Equation" r:id="rId11" imgW="5626100" imgH="571500" progId="Equation.3">
                  <p:embed/>
                  <p:pic>
                    <p:nvPicPr>
                      <p:cNvPr id="0" name=""/>
                      <p:cNvPicPr/>
                      <p:nvPr/>
                    </p:nvPicPr>
                    <p:blipFill>
                      <a:blip r:embed="rId12"/>
                      <a:stretch>
                        <a:fillRect/>
                      </a:stretch>
                    </p:blipFill>
                    <p:spPr>
                      <a:xfrm>
                        <a:off x="1376279" y="2215816"/>
                        <a:ext cx="5626100" cy="571500"/>
                      </a:xfrm>
                      <a:prstGeom prst="rect">
                        <a:avLst/>
                      </a:prstGeom>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974188861"/>
              </p:ext>
            </p:extLst>
          </p:nvPr>
        </p:nvGraphicFramePr>
        <p:xfrm>
          <a:off x="1376279" y="2787316"/>
          <a:ext cx="4813300" cy="571500"/>
        </p:xfrm>
        <a:graphic>
          <a:graphicData uri="http://schemas.openxmlformats.org/presentationml/2006/ole">
            <mc:AlternateContent xmlns:mc="http://schemas.openxmlformats.org/markup-compatibility/2006">
              <mc:Choice xmlns:v="urn:schemas-microsoft-com:vml" Requires="v">
                <p:oleObj spid="_x0000_s9451" name="Equation" r:id="rId13" imgW="4813300" imgH="571500" progId="Equation.3">
                  <p:embed/>
                </p:oleObj>
              </mc:Choice>
              <mc:Fallback>
                <p:oleObj name="Equation" r:id="rId13" imgW="4813300" imgH="571500" progId="Equation.3">
                  <p:embed/>
                  <p:pic>
                    <p:nvPicPr>
                      <p:cNvPr id="0" name=""/>
                      <p:cNvPicPr/>
                      <p:nvPr/>
                    </p:nvPicPr>
                    <p:blipFill>
                      <a:blip r:embed="rId14"/>
                      <a:stretch>
                        <a:fillRect/>
                      </a:stretch>
                    </p:blipFill>
                    <p:spPr>
                      <a:xfrm>
                        <a:off x="1376279" y="2787316"/>
                        <a:ext cx="4813300" cy="571500"/>
                      </a:xfrm>
                      <a:prstGeom prst="rect">
                        <a:avLst/>
                      </a:prstGeom>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47553102"/>
              </p:ext>
            </p:extLst>
          </p:nvPr>
        </p:nvGraphicFramePr>
        <p:xfrm>
          <a:off x="1376279" y="3378106"/>
          <a:ext cx="4940300" cy="571500"/>
        </p:xfrm>
        <a:graphic>
          <a:graphicData uri="http://schemas.openxmlformats.org/presentationml/2006/ole">
            <mc:AlternateContent xmlns:mc="http://schemas.openxmlformats.org/markup-compatibility/2006">
              <mc:Choice xmlns:v="urn:schemas-microsoft-com:vml" Requires="v">
                <p:oleObj spid="_x0000_s9452" name="Equation" r:id="rId15" imgW="4940300" imgH="571500" progId="Equation.3">
                  <p:embed/>
                </p:oleObj>
              </mc:Choice>
              <mc:Fallback>
                <p:oleObj name="Equation" r:id="rId15" imgW="4940300" imgH="571500" progId="Equation.3">
                  <p:embed/>
                  <p:pic>
                    <p:nvPicPr>
                      <p:cNvPr id="0" name=""/>
                      <p:cNvPicPr/>
                      <p:nvPr/>
                    </p:nvPicPr>
                    <p:blipFill>
                      <a:blip r:embed="rId16"/>
                      <a:stretch>
                        <a:fillRect/>
                      </a:stretch>
                    </p:blipFill>
                    <p:spPr>
                      <a:xfrm>
                        <a:off x="1376279" y="3378106"/>
                        <a:ext cx="4940300" cy="571500"/>
                      </a:xfrm>
                      <a:prstGeom prst="rect">
                        <a:avLst/>
                      </a:prstGeom>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2151761793"/>
              </p:ext>
            </p:extLst>
          </p:nvPr>
        </p:nvGraphicFramePr>
        <p:xfrm>
          <a:off x="1376279" y="3949606"/>
          <a:ext cx="4127500" cy="571500"/>
        </p:xfrm>
        <a:graphic>
          <a:graphicData uri="http://schemas.openxmlformats.org/presentationml/2006/ole">
            <mc:AlternateContent xmlns:mc="http://schemas.openxmlformats.org/markup-compatibility/2006">
              <mc:Choice xmlns:v="urn:schemas-microsoft-com:vml" Requires="v">
                <p:oleObj spid="_x0000_s9453" name="Equation" r:id="rId17" imgW="4127500" imgH="571500" progId="Equation.3">
                  <p:embed/>
                </p:oleObj>
              </mc:Choice>
              <mc:Fallback>
                <p:oleObj name="Equation" r:id="rId17" imgW="4127500" imgH="571500" progId="Equation.3">
                  <p:embed/>
                  <p:pic>
                    <p:nvPicPr>
                      <p:cNvPr id="0" name=""/>
                      <p:cNvPicPr/>
                      <p:nvPr/>
                    </p:nvPicPr>
                    <p:blipFill>
                      <a:blip r:embed="rId18"/>
                      <a:stretch>
                        <a:fillRect/>
                      </a:stretch>
                    </p:blipFill>
                    <p:spPr>
                      <a:xfrm>
                        <a:off x="1376279" y="3949606"/>
                        <a:ext cx="4127500" cy="571500"/>
                      </a:xfrm>
                      <a:prstGeom prst="rect">
                        <a:avLst/>
                      </a:prstGeom>
                    </p:spPr>
                  </p:pic>
                </p:oleObj>
              </mc:Fallback>
            </mc:AlternateContent>
          </a:graphicData>
        </a:graphic>
      </p:graphicFrame>
      <p:graphicFrame>
        <p:nvGraphicFramePr>
          <p:cNvPr id="13" name="Object 12"/>
          <p:cNvGraphicFramePr>
            <a:graphicFrameLocks noChangeAspect="1"/>
          </p:cNvGraphicFramePr>
          <p:nvPr>
            <p:extLst>
              <p:ext uri="{D42A27DB-BD31-4B8C-83A1-F6EECF244321}">
                <p14:modId xmlns:p14="http://schemas.microsoft.com/office/powerpoint/2010/main" val="3299958185"/>
              </p:ext>
            </p:extLst>
          </p:nvPr>
        </p:nvGraphicFramePr>
        <p:xfrm>
          <a:off x="1401679" y="4521106"/>
          <a:ext cx="5041900" cy="571500"/>
        </p:xfrm>
        <a:graphic>
          <a:graphicData uri="http://schemas.openxmlformats.org/presentationml/2006/ole">
            <mc:AlternateContent xmlns:mc="http://schemas.openxmlformats.org/markup-compatibility/2006">
              <mc:Choice xmlns:v="urn:schemas-microsoft-com:vml" Requires="v">
                <p:oleObj spid="_x0000_s9454" name="Equation" r:id="rId19" imgW="5041900" imgH="571500" progId="Equation.3">
                  <p:embed/>
                </p:oleObj>
              </mc:Choice>
              <mc:Fallback>
                <p:oleObj name="Equation" r:id="rId19" imgW="5041900" imgH="571500" progId="Equation.3">
                  <p:embed/>
                  <p:pic>
                    <p:nvPicPr>
                      <p:cNvPr id="0" name=""/>
                      <p:cNvPicPr/>
                      <p:nvPr/>
                    </p:nvPicPr>
                    <p:blipFill>
                      <a:blip r:embed="rId20"/>
                      <a:stretch>
                        <a:fillRect/>
                      </a:stretch>
                    </p:blipFill>
                    <p:spPr>
                      <a:xfrm>
                        <a:off x="1401679" y="4521106"/>
                        <a:ext cx="5041900" cy="571500"/>
                      </a:xfrm>
                      <a:prstGeom prst="rect">
                        <a:avLst/>
                      </a:prstGeom>
                    </p:spPr>
                  </p:pic>
                </p:oleObj>
              </mc:Fallback>
            </mc:AlternateContent>
          </a:graphicData>
        </a:graphic>
      </p:graphicFrame>
      <p:graphicFrame>
        <p:nvGraphicFramePr>
          <p:cNvPr id="14" name="Object 13"/>
          <p:cNvGraphicFramePr>
            <a:graphicFrameLocks noChangeAspect="1"/>
          </p:cNvGraphicFramePr>
          <p:nvPr>
            <p:extLst>
              <p:ext uri="{D42A27DB-BD31-4B8C-83A1-F6EECF244321}">
                <p14:modId xmlns:p14="http://schemas.microsoft.com/office/powerpoint/2010/main" val="3751593341"/>
              </p:ext>
            </p:extLst>
          </p:nvPr>
        </p:nvGraphicFramePr>
        <p:xfrm>
          <a:off x="1376279" y="5094277"/>
          <a:ext cx="4254500" cy="571500"/>
        </p:xfrm>
        <a:graphic>
          <a:graphicData uri="http://schemas.openxmlformats.org/presentationml/2006/ole">
            <mc:AlternateContent xmlns:mc="http://schemas.openxmlformats.org/markup-compatibility/2006">
              <mc:Choice xmlns:v="urn:schemas-microsoft-com:vml" Requires="v">
                <p:oleObj spid="_x0000_s9455" name="Equation" r:id="rId21" imgW="4254500" imgH="571500" progId="Equation.3">
                  <p:embed/>
                </p:oleObj>
              </mc:Choice>
              <mc:Fallback>
                <p:oleObj name="Equation" r:id="rId21" imgW="4254500" imgH="571500" progId="Equation.3">
                  <p:embed/>
                  <p:pic>
                    <p:nvPicPr>
                      <p:cNvPr id="0" name=""/>
                      <p:cNvPicPr/>
                      <p:nvPr/>
                    </p:nvPicPr>
                    <p:blipFill>
                      <a:blip r:embed="rId22"/>
                      <a:stretch>
                        <a:fillRect/>
                      </a:stretch>
                    </p:blipFill>
                    <p:spPr>
                      <a:xfrm>
                        <a:off x="1376279" y="5094277"/>
                        <a:ext cx="4254500" cy="571500"/>
                      </a:xfrm>
                      <a:prstGeom prst="rect">
                        <a:avLst/>
                      </a:prstGeom>
                    </p:spPr>
                  </p:pic>
                </p:oleObj>
              </mc:Fallback>
            </mc:AlternateContent>
          </a:graphicData>
        </a:graphic>
      </p:graphicFrame>
      <p:graphicFrame>
        <p:nvGraphicFramePr>
          <p:cNvPr id="15" name="Object 14"/>
          <p:cNvGraphicFramePr>
            <a:graphicFrameLocks noChangeAspect="1"/>
          </p:cNvGraphicFramePr>
          <p:nvPr>
            <p:extLst>
              <p:ext uri="{D42A27DB-BD31-4B8C-83A1-F6EECF244321}">
                <p14:modId xmlns:p14="http://schemas.microsoft.com/office/powerpoint/2010/main" val="2608878958"/>
              </p:ext>
            </p:extLst>
          </p:nvPr>
        </p:nvGraphicFramePr>
        <p:xfrm>
          <a:off x="1376279" y="5680817"/>
          <a:ext cx="4102100" cy="571500"/>
        </p:xfrm>
        <a:graphic>
          <a:graphicData uri="http://schemas.openxmlformats.org/presentationml/2006/ole">
            <mc:AlternateContent xmlns:mc="http://schemas.openxmlformats.org/markup-compatibility/2006">
              <mc:Choice xmlns:v="urn:schemas-microsoft-com:vml" Requires="v">
                <p:oleObj spid="_x0000_s9456" name="Equation" r:id="rId23" imgW="4102100" imgH="571500" progId="Equation.3">
                  <p:embed/>
                </p:oleObj>
              </mc:Choice>
              <mc:Fallback>
                <p:oleObj name="Equation" r:id="rId23" imgW="4102100" imgH="571500" progId="Equation.3">
                  <p:embed/>
                  <p:pic>
                    <p:nvPicPr>
                      <p:cNvPr id="0" name=""/>
                      <p:cNvPicPr/>
                      <p:nvPr/>
                    </p:nvPicPr>
                    <p:blipFill>
                      <a:blip r:embed="rId24"/>
                      <a:stretch>
                        <a:fillRect/>
                      </a:stretch>
                    </p:blipFill>
                    <p:spPr>
                      <a:xfrm>
                        <a:off x="1376279" y="5680817"/>
                        <a:ext cx="4102100" cy="571500"/>
                      </a:xfrm>
                      <a:prstGeom prst="rect">
                        <a:avLst/>
                      </a:prstGeom>
                    </p:spPr>
                  </p:pic>
                </p:oleObj>
              </mc:Fallback>
            </mc:AlternateContent>
          </a:graphicData>
        </a:graphic>
      </p:graphicFrame>
      <p:graphicFrame>
        <p:nvGraphicFramePr>
          <p:cNvPr id="16" name="Object 15"/>
          <p:cNvGraphicFramePr>
            <a:graphicFrameLocks noChangeAspect="1"/>
          </p:cNvGraphicFramePr>
          <p:nvPr>
            <p:extLst>
              <p:ext uri="{D42A27DB-BD31-4B8C-83A1-F6EECF244321}">
                <p14:modId xmlns:p14="http://schemas.microsoft.com/office/powerpoint/2010/main" val="1410268674"/>
              </p:ext>
            </p:extLst>
          </p:nvPr>
        </p:nvGraphicFramePr>
        <p:xfrm>
          <a:off x="1401679" y="6252317"/>
          <a:ext cx="3302000" cy="571500"/>
        </p:xfrm>
        <a:graphic>
          <a:graphicData uri="http://schemas.openxmlformats.org/presentationml/2006/ole">
            <mc:AlternateContent xmlns:mc="http://schemas.openxmlformats.org/markup-compatibility/2006">
              <mc:Choice xmlns:v="urn:schemas-microsoft-com:vml" Requires="v">
                <p:oleObj spid="_x0000_s9457" name="Equation" r:id="rId25" imgW="3302000" imgH="571500" progId="Equation.3">
                  <p:embed/>
                </p:oleObj>
              </mc:Choice>
              <mc:Fallback>
                <p:oleObj name="Equation" r:id="rId25" imgW="3302000" imgH="571500" progId="Equation.3">
                  <p:embed/>
                  <p:pic>
                    <p:nvPicPr>
                      <p:cNvPr id="0" name=""/>
                      <p:cNvPicPr/>
                      <p:nvPr/>
                    </p:nvPicPr>
                    <p:blipFill>
                      <a:blip r:embed="rId26"/>
                      <a:stretch>
                        <a:fillRect/>
                      </a:stretch>
                    </p:blipFill>
                    <p:spPr>
                      <a:xfrm>
                        <a:off x="1401679" y="6252317"/>
                        <a:ext cx="3302000" cy="571500"/>
                      </a:xfrm>
                      <a:prstGeom prst="rect">
                        <a:avLst/>
                      </a:prstGeom>
                    </p:spPr>
                  </p:pic>
                </p:oleObj>
              </mc:Fallback>
            </mc:AlternateContent>
          </a:graphicData>
        </a:graphic>
      </p:graphicFrame>
      <p:sp>
        <p:nvSpPr>
          <p:cNvPr id="17" name="TextBox 16"/>
          <p:cNvSpPr txBox="1"/>
          <p:nvPr/>
        </p:nvSpPr>
        <p:spPr>
          <a:xfrm>
            <a:off x="920415" y="1072816"/>
            <a:ext cx="483012" cy="369332"/>
          </a:xfrm>
          <a:prstGeom prst="rect">
            <a:avLst/>
          </a:prstGeom>
          <a:noFill/>
        </p:spPr>
        <p:txBody>
          <a:bodyPr wrap="none" rtlCol="0">
            <a:spAutoFit/>
          </a:bodyPr>
          <a:lstStyle/>
          <a:p>
            <a:r>
              <a:rPr lang="en-US" dirty="0" smtClean="0"/>
              <a:t>(2)</a:t>
            </a:r>
            <a:endParaRPr lang="en-US" dirty="0"/>
          </a:p>
        </p:txBody>
      </p:sp>
      <p:sp>
        <p:nvSpPr>
          <p:cNvPr id="18" name="TextBox 17"/>
          <p:cNvSpPr txBox="1"/>
          <p:nvPr/>
        </p:nvSpPr>
        <p:spPr>
          <a:xfrm>
            <a:off x="921495" y="75227"/>
            <a:ext cx="534737" cy="369332"/>
          </a:xfrm>
          <a:prstGeom prst="rect">
            <a:avLst/>
          </a:prstGeom>
          <a:noFill/>
        </p:spPr>
        <p:txBody>
          <a:bodyPr wrap="square" rtlCol="0">
            <a:spAutoFit/>
          </a:bodyPr>
          <a:lstStyle/>
          <a:p>
            <a:r>
              <a:rPr lang="en-US" dirty="0" smtClean="0"/>
              <a:t>(1)</a:t>
            </a:r>
            <a:endParaRPr lang="en-US" dirty="0"/>
          </a:p>
        </p:txBody>
      </p:sp>
      <p:sp>
        <p:nvSpPr>
          <p:cNvPr id="19" name="TextBox 18"/>
          <p:cNvSpPr txBox="1"/>
          <p:nvPr/>
        </p:nvSpPr>
        <p:spPr>
          <a:xfrm>
            <a:off x="945558" y="2215816"/>
            <a:ext cx="483012" cy="369332"/>
          </a:xfrm>
          <a:prstGeom prst="rect">
            <a:avLst/>
          </a:prstGeom>
          <a:noFill/>
        </p:spPr>
        <p:txBody>
          <a:bodyPr wrap="none" rtlCol="0">
            <a:spAutoFit/>
          </a:bodyPr>
          <a:lstStyle/>
          <a:p>
            <a:r>
              <a:rPr lang="en-US" dirty="0" smtClean="0"/>
              <a:t>(3)</a:t>
            </a:r>
            <a:endParaRPr lang="en-US" dirty="0"/>
          </a:p>
        </p:txBody>
      </p:sp>
      <p:sp>
        <p:nvSpPr>
          <p:cNvPr id="20" name="TextBox 19"/>
          <p:cNvSpPr txBox="1"/>
          <p:nvPr/>
        </p:nvSpPr>
        <p:spPr>
          <a:xfrm>
            <a:off x="958926" y="3429088"/>
            <a:ext cx="483012" cy="369332"/>
          </a:xfrm>
          <a:prstGeom prst="rect">
            <a:avLst/>
          </a:prstGeom>
          <a:noFill/>
        </p:spPr>
        <p:txBody>
          <a:bodyPr wrap="none" rtlCol="0">
            <a:spAutoFit/>
          </a:bodyPr>
          <a:lstStyle/>
          <a:p>
            <a:r>
              <a:rPr lang="en-US" dirty="0" smtClean="0"/>
              <a:t>(4)</a:t>
            </a:r>
            <a:endParaRPr lang="en-US" dirty="0"/>
          </a:p>
        </p:txBody>
      </p:sp>
      <p:sp>
        <p:nvSpPr>
          <p:cNvPr id="21" name="TextBox 20"/>
          <p:cNvSpPr txBox="1"/>
          <p:nvPr/>
        </p:nvSpPr>
        <p:spPr>
          <a:xfrm>
            <a:off x="974044" y="4612281"/>
            <a:ext cx="483012" cy="369332"/>
          </a:xfrm>
          <a:prstGeom prst="rect">
            <a:avLst/>
          </a:prstGeom>
          <a:noFill/>
        </p:spPr>
        <p:txBody>
          <a:bodyPr wrap="none" rtlCol="0">
            <a:spAutoFit/>
          </a:bodyPr>
          <a:lstStyle/>
          <a:p>
            <a:r>
              <a:rPr lang="en-US" dirty="0" smtClean="0"/>
              <a:t>(5)</a:t>
            </a:r>
            <a:endParaRPr lang="en-US" dirty="0"/>
          </a:p>
        </p:txBody>
      </p:sp>
      <p:sp>
        <p:nvSpPr>
          <p:cNvPr id="22" name="TextBox 21"/>
          <p:cNvSpPr txBox="1"/>
          <p:nvPr/>
        </p:nvSpPr>
        <p:spPr>
          <a:xfrm>
            <a:off x="918667" y="5690317"/>
            <a:ext cx="483012" cy="369332"/>
          </a:xfrm>
          <a:prstGeom prst="rect">
            <a:avLst/>
          </a:prstGeom>
          <a:noFill/>
        </p:spPr>
        <p:txBody>
          <a:bodyPr wrap="none" rtlCol="0">
            <a:spAutoFit/>
          </a:bodyPr>
          <a:lstStyle/>
          <a:p>
            <a:r>
              <a:rPr lang="en-US" dirty="0" smtClean="0"/>
              <a:t>(6)</a:t>
            </a:r>
            <a:endParaRPr lang="en-US" dirty="0"/>
          </a:p>
        </p:txBody>
      </p:sp>
    </p:spTree>
    <p:extLst>
      <p:ext uri="{BB962C8B-B14F-4D97-AF65-F5344CB8AC3E}">
        <p14:creationId xmlns:p14="http://schemas.microsoft.com/office/powerpoint/2010/main" val="19583746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3" name="Content Placeholder 2"/>
          <p:cNvSpPr>
            <a:spLocks noGrp="1"/>
          </p:cNvSpPr>
          <p:nvPr>
            <p:ph idx="1"/>
          </p:nvPr>
        </p:nvSpPr>
        <p:spPr/>
        <p:txBody>
          <a:bodyPr/>
          <a:lstStyle/>
          <a:p>
            <a:r>
              <a:rPr lang="en-US" dirty="0" smtClean="0"/>
              <a:t>Understanding the ideas of directional dependence, copulas, and spatial statistics</a:t>
            </a:r>
          </a:p>
          <a:p>
            <a:r>
              <a:rPr lang="en-US" dirty="0" smtClean="0"/>
              <a:t>Learn how to develop and the developing of new models</a:t>
            </a:r>
          </a:p>
          <a:p>
            <a:r>
              <a:rPr lang="en-US" dirty="0" smtClean="0"/>
              <a:t>Ultimately, apply to data</a:t>
            </a:r>
            <a:endParaRPr lang="en-US" dirty="0"/>
          </a:p>
        </p:txBody>
      </p:sp>
    </p:spTree>
    <p:extLst>
      <p:ext uri="{BB962C8B-B14F-4D97-AF65-F5344CB8AC3E}">
        <p14:creationId xmlns:p14="http://schemas.microsoft.com/office/powerpoint/2010/main" val="329057996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a:t>
            </a:r>
            <a:endParaRPr lang="en-US" dirty="0"/>
          </a:p>
        </p:txBody>
      </p:sp>
      <p:sp>
        <p:nvSpPr>
          <p:cNvPr id="3" name="Content Placeholder 2"/>
          <p:cNvSpPr>
            <a:spLocks noGrp="1"/>
          </p:cNvSpPr>
          <p:nvPr>
            <p:ph idx="1"/>
          </p:nvPr>
        </p:nvSpPr>
        <p:spPr>
          <a:xfrm>
            <a:off x="118695" y="2038256"/>
            <a:ext cx="8606205" cy="4228073"/>
          </a:xfrm>
        </p:spPr>
        <p:txBody>
          <a:bodyPr/>
          <a:lstStyle/>
          <a:p>
            <a:pPr marL="0" indent="0">
              <a:lnSpc>
                <a:spcPct val="90000"/>
              </a:lnSpc>
              <a:buNone/>
            </a:pPr>
            <a:r>
              <a:rPr lang="en-US" dirty="0" smtClean="0"/>
              <a:t>Then</a:t>
            </a:r>
            <a:r>
              <a:rPr lang="en-US" dirty="0"/>
              <a:t>, a matrix plot </a:t>
            </a:r>
            <a:r>
              <a:rPr lang="en-US" dirty="0" smtClean="0"/>
              <a:t>of                                           where</a:t>
            </a:r>
            <a:endParaRPr lang="en-US" dirty="0"/>
          </a:p>
          <a:p>
            <a:pPr marL="0" indent="0">
              <a:buNone/>
            </a:pPr>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2910339617"/>
              </p:ext>
            </p:extLst>
          </p:nvPr>
        </p:nvGraphicFramePr>
        <p:xfrm>
          <a:off x="2944354" y="2038256"/>
          <a:ext cx="2816271" cy="429965"/>
        </p:xfrm>
        <a:graphic>
          <a:graphicData uri="http://schemas.openxmlformats.org/presentationml/2006/ole">
            <mc:AlternateContent xmlns:mc="http://schemas.openxmlformats.org/markup-compatibility/2006">
              <mc:Choice xmlns:v="urn:schemas-microsoft-com:vml" Requires="v">
                <p:oleObj spid="_x0000_s6357" name="Equation" r:id="rId3" imgW="1663700" imgH="254000" progId="Equation.3">
                  <p:embed/>
                </p:oleObj>
              </mc:Choice>
              <mc:Fallback>
                <p:oleObj name="Equation" r:id="rId3" imgW="1663700" imgH="254000" progId="Equation.3">
                  <p:embed/>
                  <p:pic>
                    <p:nvPicPr>
                      <p:cNvPr id="0" name=""/>
                      <p:cNvPicPr/>
                      <p:nvPr/>
                    </p:nvPicPr>
                    <p:blipFill>
                      <a:blip r:embed="rId4"/>
                      <a:stretch>
                        <a:fillRect/>
                      </a:stretch>
                    </p:blipFill>
                    <p:spPr>
                      <a:xfrm>
                        <a:off x="2944354" y="2038256"/>
                        <a:ext cx="2816271" cy="429965"/>
                      </a:xfrm>
                      <a:prstGeom prst="rect">
                        <a:avLst/>
                      </a:prstGeom>
                    </p:spPr>
                  </p:pic>
                </p:oleObj>
              </mc:Fallback>
            </mc:AlternateContent>
          </a:graphicData>
        </a:graphic>
      </p:graphicFrame>
      <p:pic>
        <p:nvPicPr>
          <p:cNvPr id="7" name="Picture 6" descr="matrix plot this one.png"/>
          <p:cNvPicPr>
            <a:picLocks noChangeAspect="1"/>
          </p:cNvPicPr>
          <p:nvPr/>
        </p:nvPicPr>
        <p:blipFill>
          <a:blip r:embed="rId5" cstate="email">
            <a:grayscl/>
            <a:extLst>
              <a:ext uri="{28A0092B-C50C-407E-A947-70E740481C1C}">
                <a14:useLocalDpi xmlns:a14="http://schemas.microsoft.com/office/drawing/2010/main" val="0"/>
              </a:ext>
            </a:extLst>
          </a:blip>
          <a:stretch>
            <a:fillRect/>
          </a:stretch>
        </p:blipFill>
        <p:spPr>
          <a:xfrm>
            <a:off x="2199237" y="2696120"/>
            <a:ext cx="3873042" cy="4161880"/>
          </a:xfrm>
          <a:prstGeom prst="rect">
            <a:avLst/>
          </a:prstGeom>
        </p:spPr>
      </p:pic>
      <p:graphicFrame>
        <p:nvGraphicFramePr>
          <p:cNvPr id="8" name="Object 7"/>
          <p:cNvGraphicFramePr>
            <a:graphicFrameLocks noChangeAspect="1"/>
          </p:cNvGraphicFramePr>
          <p:nvPr>
            <p:extLst>
              <p:ext uri="{D42A27DB-BD31-4B8C-83A1-F6EECF244321}">
                <p14:modId xmlns:p14="http://schemas.microsoft.com/office/powerpoint/2010/main" val="4173363076"/>
              </p:ext>
            </p:extLst>
          </p:nvPr>
        </p:nvGraphicFramePr>
        <p:xfrm>
          <a:off x="2649275" y="3157492"/>
          <a:ext cx="460503" cy="400437"/>
        </p:xfrm>
        <a:graphic>
          <a:graphicData uri="http://schemas.openxmlformats.org/presentationml/2006/ole">
            <mc:AlternateContent xmlns:mc="http://schemas.openxmlformats.org/markup-compatibility/2006">
              <mc:Choice xmlns:v="urn:schemas-microsoft-com:vml" Requires="v">
                <p:oleObj spid="_x0000_s6358" name="Equation" r:id="rId6" imgW="292100" imgH="254000" progId="Equation.3">
                  <p:embed/>
                </p:oleObj>
              </mc:Choice>
              <mc:Fallback>
                <p:oleObj name="Equation" r:id="rId6" imgW="292100" imgH="254000" progId="Equation.3">
                  <p:embed/>
                  <p:pic>
                    <p:nvPicPr>
                      <p:cNvPr id="0" name=""/>
                      <p:cNvPicPr/>
                      <p:nvPr/>
                    </p:nvPicPr>
                    <p:blipFill>
                      <a:blip r:embed="rId7"/>
                      <a:stretch>
                        <a:fillRect/>
                      </a:stretch>
                    </p:blipFill>
                    <p:spPr>
                      <a:xfrm>
                        <a:off x="2649275" y="3157492"/>
                        <a:ext cx="460503" cy="400437"/>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3643703182"/>
              </p:ext>
            </p:extLst>
          </p:nvPr>
        </p:nvGraphicFramePr>
        <p:xfrm>
          <a:off x="3439654" y="4076154"/>
          <a:ext cx="507027" cy="362162"/>
        </p:xfrm>
        <a:graphic>
          <a:graphicData uri="http://schemas.openxmlformats.org/presentationml/2006/ole">
            <mc:AlternateContent xmlns:mc="http://schemas.openxmlformats.org/markup-compatibility/2006">
              <mc:Choice xmlns:v="urn:schemas-microsoft-com:vml" Requires="v">
                <p:oleObj spid="_x0000_s6359" name="Equation" r:id="rId8" imgW="355600" imgH="254000" progId="Equation.3">
                  <p:embed/>
                </p:oleObj>
              </mc:Choice>
              <mc:Fallback>
                <p:oleObj name="Equation" r:id="rId8" imgW="355600" imgH="254000" progId="Equation.3">
                  <p:embed/>
                  <p:pic>
                    <p:nvPicPr>
                      <p:cNvPr id="0" name=""/>
                      <p:cNvPicPr/>
                      <p:nvPr/>
                    </p:nvPicPr>
                    <p:blipFill>
                      <a:blip r:embed="rId9"/>
                      <a:stretch>
                        <a:fillRect/>
                      </a:stretch>
                    </p:blipFill>
                    <p:spPr>
                      <a:xfrm>
                        <a:off x="3439654" y="4076154"/>
                        <a:ext cx="507027" cy="362162"/>
                      </a:xfrm>
                      <a:prstGeom prst="rect">
                        <a:avLst/>
                      </a:prstGeom>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3009631500"/>
              </p:ext>
            </p:extLst>
          </p:nvPr>
        </p:nvGraphicFramePr>
        <p:xfrm>
          <a:off x="4401512" y="5104828"/>
          <a:ext cx="685222" cy="351396"/>
        </p:xfrm>
        <a:graphic>
          <a:graphicData uri="http://schemas.openxmlformats.org/presentationml/2006/ole">
            <mc:AlternateContent xmlns:mc="http://schemas.openxmlformats.org/markup-compatibility/2006">
              <mc:Choice xmlns:v="urn:schemas-microsoft-com:vml" Requires="v">
                <p:oleObj spid="_x0000_s6360" name="Equation" r:id="rId10" imgW="495300" imgH="254000" progId="Equation.3">
                  <p:embed/>
                </p:oleObj>
              </mc:Choice>
              <mc:Fallback>
                <p:oleObj name="Equation" r:id="rId10" imgW="495300" imgH="254000" progId="Equation.3">
                  <p:embed/>
                  <p:pic>
                    <p:nvPicPr>
                      <p:cNvPr id="0" name=""/>
                      <p:cNvPicPr/>
                      <p:nvPr/>
                    </p:nvPicPr>
                    <p:blipFill>
                      <a:blip r:embed="rId11"/>
                      <a:stretch>
                        <a:fillRect/>
                      </a:stretch>
                    </p:blipFill>
                    <p:spPr>
                      <a:xfrm>
                        <a:off x="4401512" y="5104828"/>
                        <a:ext cx="685222" cy="351396"/>
                      </a:xfrm>
                      <a:prstGeom prst="rect">
                        <a:avLst/>
                      </a:prstGeom>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1013473147"/>
              </p:ext>
            </p:extLst>
          </p:nvPr>
        </p:nvGraphicFramePr>
        <p:xfrm>
          <a:off x="5321795" y="6112376"/>
          <a:ext cx="600416" cy="307906"/>
        </p:xfrm>
        <a:graphic>
          <a:graphicData uri="http://schemas.openxmlformats.org/presentationml/2006/ole">
            <mc:AlternateContent xmlns:mc="http://schemas.openxmlformats.org/markup-compatibility/2006">
              <mc:Choice xmlns:v="urn:schemas-microsoft-com:vml" Requires="v">
                <p:oleObj spid="_x0000_s6361" name="Equation" r:id="rId12" imgW="495300" imgH="254000" progId="Equation.3">
                  <p:embed/>
                </p:oleObj>
              </mc:Choice>
              <mc:Fallback>
                <p:oleObj name="Equation" r:id="rId12" imgW="495300" imgH="254000" progId="Equation.3">
                  <p:embed/>
                  <p:pic>
                    <p:nvPicPr>
                      <p:cNvPr id="0" name=""/>
                      <p:cNvPicPr/>
                      <p:nvPr/>
                    </p:nvPicPr>
                    <p:blipFill>
                      <a:blip r:embed="rId13"/>
                      <a:stretch>
                        <a:fillRect/>
                      </a:stretch>
                    </p:blipFill>
                    <p:spPr>
                      <a:xfrm>
                        <a:off x="5321795" y="6112376"/>
                        <a:ext cx="600416" cy="307906"/>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1415377160"/>
              </p:ext>
            </p:extLst>
          </p:nvPr>
        </p:nvGraphicFramePr>
        <p:xfrm>
          <a:off x="1592684" y="2468221"/>
          <a:ext cx="4513401" cy="462937"/>
        </p:xfrm>
        <a:graphic>
          <a:graphicData uri="http://schemas.openxmlformats.org/presentationml/2006/ole">
            <mc:AlternateContent xmlns:mc="http://schemas.openxmlformats.org/markup-compatibility/2006">
              <mc:Choice xmlns:v="urn:schemas-microsoft-com:vml" Requires="v">
                <p:oleObj spid="_x0000_s6362" name="Equation" r:id="rId14" imgW="3124200" imgH="241300" progId="Equation.3">
                  <p:embed/>
                </p:oleObj>
              </mc:Choice>
              <mc:Fallback>
                <p:oleObj name="Equation" r:id="rId14" imgW="3124200" imgH="241300" progId="Equation.3">
                  <p:embed/>
                  <p:pic>
                    <p:nvPicPr>
                      <p:cNvPr id="0" name=""/>
                      <p:cNvPicPr/>
                      <p:nvPr/>
                    </p:nvPicPr>
                    <p:blipFill>
                      <a:blip r:embed="rId15"/>
                      <a:stretch>
                        <a:fillRect/>
                      </a:stretch>
                    </p:blipFill>
                    <p:spPr>
                      <a:xfrm>
                        <a:off x="1592684" y="2468221"/>
                        <a:ext cx="4513401" cy="462937"/>
                      </a:xfrm>
                      <a:prstGeom prst="rect">
                        <a:avLst/>
                      </a:prstGeom>
                    </p:spPr>
                  </p:pic>
                </p:oleObj>
              </mc:Fallback>
            </mc:AlternateContent>
          </a:graphicData>
        </a:graphic>
      </p:graphicFrame>
    </p:spTree>
    <p:extLst>
      <p:ext uri="{BB962C8B-B14F-4D97-AF65-F5344CB8AC3E}">
        <p14:creationId xmlns:p14="http://schemas.microsoft.com/office/powerpoint/2010/main" val="372667754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a:t>
            </a:r>
            <a:endParaRPr lang="en-US" dirty="0"/>
          </a:p>
        </p:txBody>
      </p:sp>
      <p:sp>
        <p:nvSpPr>
          <p:cNvPr id="3" name="Content Placeholder 2"/>
          <p:cNvSpPr>
            <a:spLocks noGrp="1"/>
          </p:cNvSpPr>
          <p:nvPr>
            <p:ph idx="1"/>
          </p:nvPr>
        </p:nvSpPr>
        <p:spPr/>
        <p:txBody>
          <a:bodyPr/>
          <a:lstStyle/>
          <a:p>
            <a:r>
              <a:rPr lang="en-US" dirty="0" smtClean="0"/>
              <a:t>Not uniform anymore</a:t>
            </a:r>
          </a:p>
          <a:p>
            <a:r>
              <a:rPr lang="en-US" dirty="0" smtClean="0"/>
              <a:t>Rank</a:t>
            </a:r>
          </a:p>
          <a:p>
            <a:pPr marL="0" indent="0">
              <a:buNone/>
            </a:pPr>
            <a:endParaRPr lang="en-US" dirty="0"/>
          </a:p>
        </p:txBody>
      </p:sp>
      <p:pic>
        <p:nvPicPr>
          <p:cNvPr id="5" name="Picture 4" descr="Screen Shot 2013-08-01 at 2.59.49 PM.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179976" y="3820263"/>
            <a:ext cx="3435174" cy="2483602"/>
          </a:xfrm>
          <a:prstGeom prst="rect">
            <a:avLst/>
          </a:prstGeom>
        </p:spPr>
      </p:pic>
      <p:pic>
        <p:nvPicPr>
          <p:cNvPr id="4" name="Picture 3" descr="Rplot.pn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485811" y="3678110"/>
            <a:ext cx="2621737" cy="2807738"/>
          </a:xfrm>
          <a:prstGeom prst="rect">
            <a:avLst/>
          </a:prstGeom>
        </p:spPr>
      </p:pic>
    </p:spTree>
    <p:extLst>
      <p:ext uri="{BB962C8B-B14F-4D97-AF65-F5344CB8AC3E}">
        <p14:creationId xmlns:p14="http://schemas.microsoft.com/office/powerpoint/2010/main" val="63556044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Simulation</a:t>
            </a:r>
            <a:endParaRPr lang="en-US" dirty="0"/>
          </a:p>
        </p:txBody>
      </p:sp>
      <p:sp>
        <p:nvSpPr>
          <p:cNvPr id="3" name="Content Placeholder 2"/>
          <p:cNvSpPr>
            <a:spLocks noGrp="1"/>
          </p:cNvSpPr>
          <p:nvPr>
            <p:ph idx="1"/>
          </p:nvPr>
        </p:nvSpPr>
        <p:spPr/>
        <p:txBody>
          <a:bodyPr/>
          <a:lstStyle/>
          <a:p>
            <a:r>
              <a:rPr lang="en-US" dirty="0" smtClean="0"/>
              <a:t>Motion Chart</a:t>
            </a:r>
          </a:p>
          <a:p>
            <a:endParaRPr lang="en-US" dirty="0" smtClean="0"/>
          </a:p>
          <a:p>
            <a:endParaRPr lang="en-US" dirty="0"/>
          </a:p>
        </p:txBody>
      </p:sp>
      <p:pic>
        <p:nvPicPr>
          <p:cNvPr id="4" name="Picture 3" descr="Screen Shot 2013-08-07 at 2.40.00 PM.png">
            <a:hlinkClick r:id="rId2"/>
          </p:cNvPr>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483893" y="3131790"/>
            <a:ext cx="6211637" cy="3253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1556397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 Research</a:t>
            </a:r>
            <a:endParaRPr lang="en-US" dirty="0"/>
          </a:p>
        </p:txBody>
      </p:sp>
      <p:sp>
        <p:nvSpPr>
          <p:cNvPr id="3" name="Content Placeholder 2"/>
          <p:cNvSpPr>
            <a:spLocks noGrp="1"/>
          </p:cNvSpPr>
          <p:nvPr>
            <p:ph idx="1"/>
          </p:nvPr>
        </p:nvSpPr>
        <p:spPr/>
        <p:txBody>
          <a:bodyPr/>
          <a:lstStyle/>
          <a:p>
            <a:r>
              <a:rPr lang="en-US" dirty="0" smtClean="0"/>
              <a:t>Explore properties up to ‘n’ variables</a:t>
            </a:r>
          </a:p>
          <a:p>
            <a:r>
              <a:rPr lang="en-US" dirty="0" smtClean="0"/>
              <a:t>Find a copula with directional dependence property</a:t>
            </a:r>
          </a:p>
          <a:p>
            <a:r>
              <a:rPr lang="en-US" dirty="0" smtClean="0"/>
              <a:t>Apply these methods to a data set </a:t>
            </a:r>
            <a:endParaRPr lang="en-US" dirty="0"/>
          </a:p>
        </p:txBody>
      </p:sp>
    </p:spTree>
    <p:extLst>
      <p:ext uri="{BB962C8B-B14F-4D97-AF65-F5344CB8AC3E}">
        <p14:creationId xmlns:p14="http://schemas.microsoft.com/office/powerpoint/2010/main" val="382914888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References</a:t>
            </a:r>
            <a:endParaRPr lang="en-US" dirty="0"/>
          </a:p>
        </p:txBody>
      </p:sp>
      <p:sp>
        <p:nvSpPr>
          <p:cNvPr id="3" name="Rectangle 2"/>
          <p:cNvSpPr/>
          <p:nvPr/>
        </p:nvSpPr>
        <p:spPr>
          <a:xfrm>
            <a:off x="137289" y="2166401"/>
            <a:ext cx="8892304" cy="369332"/>
          </a:xfrm>
          <a:prstGeom prst="rect">
            <a:avLst/>
          </a:prstGeom>
        </p:spPr>
        <p:txBody>
          <a:bodyPr wrap="square">
            <a:spAutoFit/>
          </a:bodyPr>
          <a:lstStyle/>
          <a:p>
            <a:r>
              <a:rPr lang="en-US" dirty="0" smtClean="0"/>
              <a:t>[1] </a:t>
            </a:r>
            <a:r>
              <a:rPr lang="en-US" dirty="0"/>
              <a:t>Nelsen, R. B., </a:t>
            </a:r>
            <a:r>
              <a:rPr lang="en-US" i="1" dirty="0"/>
              <a:t>An Introduction to copulas </a:t>
            </a:r>
            <a:r>
              <a:rPr lang="en-US" dirty="0"/>
              <a:t>(2</a:t>
            </a:r>
            <a:r>
              <a:rPr lang="en-US" baseline="30000" dirty="0"/>
              <a:t>nd</a:t>
            </a:r>
            <a:r>
              <a:rPr lang="en-US" dirty="0"/>
              <a:t> </a:t>
            </a:r>
            <a:r>
              <a:rPr lang="en-US" dirty="0" err="1"/>
              <a:t>edn</a:t>
            </a:r>
            <a:r>
              <a:rPr lang="en-US" dirty="0"/>
              <a:t>.), New York: Springer, 2006</a:t>
            </a:r>
          </a:p>
        </p:txBody>
      </p:sp>
      <p:sp>
        <p:nvSpPr>
          <p:cNvPr id="4" name="Rectangle 3"/>
          <p:cNvSpPr/>
          <p:nvPr/>
        </p:nvSpPr>
        <p:spPr>
          <a:xfrm>
            <a:off x="138778" y="3536804"/>
            <a:ext cx="8569102" cy="646331"/>
          </a:xfrm>
          <a:prstGeom prst="rect">
            <a:avLst/>
          </a:prstGeom>
        </p:spPr>
        <p:txBody>
          <a:bodyPr wrap="square">
            <a:spAutoFit/>
          </a:bodyPr>
          <a:lstStyle/>
          <a:p>
            <a:r>
              <a:rPr lang="en-US" dirty="0" smtClean="0"/>
              <a:t>[3] </a:t>
            </a:r>
            <a:r>
              <a:rPr lang="en-US" dirty="0" err="1" smtClean="0"/>
              <a:t>Sungur</a:t>
            </a:r>
            <a:r>
              <a:rPr lang="en-US" dirty="0" smtClean="0"/>
              <a:t>, E.A., </a:t>
            </a:r>
            <a:r>
              <a:rPr lang="en-US" dirty="0" err="1" smtClean="0"/>
              <a:t>Orth</a:t>
            </a:r>
            <a:r>
              <a:rPr lang="en-US" dirty="0" smtClean="0"/>
              <a:t>, J.M., </a:t>
            </a:r>
            <a:r>
              <a:rPr lang="en-US" i="1" dirty="0" smtClean="0"/>
              <a:t>Understanding Directional Dependence through Angular Correlations</a:t>
            </a:r>
            <a:r>
              <a:rPr lang="en-US" dirty="0" smtClean="0"/>
              <a:t>, 2011</a:t>
            </a:r>
            <a:endParaRPr lang="en-US" dirty="0"/>
          </a:p>
        </p:txBody>
      </p:sp>
      <p:sp>
        <p:nvSpPr>
          <p:cNvPr id="5" name="Rectangle 4"/>
          <p:cNvSpPr/>
          <p:nvPr/>
        </p:nvSpPr>
        <p:spPr>
          <a:xfrm>
            <a:off x="137289" y="2583921"/>
            <a:ext cx="8570591" cy="923330"/>
          </a:xfrm>
          <a:prstGeom prst="rect">
            <a:avLst/>
          </a:prstGeom>
        </p:spPr>
        <p:txBody>
          <a:bodyPr wrap="square">
            <a:spAutoFit/>
          </a:bodyPr>
          <a:lstStyle/>
          <a:p>
            <a:r>
              <a:rPr lang="en-US" dirty="0" smtClean="0"/>
              <a:t>[2] </a:t>
            </a:r>
            <a:r>
              <a:rPr lang="en-US" dirty="0" err="1"/>
              <a:t>Sungur</a:t>
            </a:r>
            <a:r>
              <a:rPr lang="en-US" dirty="0"/>
              <a:t>, E.A., </a:t>
            </a:r>
            <a:r>
              <a:rPr lang="en-US" dirty="0" err="1"/>
              <a:t>Orth</a:t>
            </a:r>
            <a:r>
              <a:rPr lang="en-US" dirty="0"/>
              <a:t>, J.M., </a:t>
            </a:r>
            <a:r>
              <a:rPr lang="en-US" i="1" dirty="0" smtClean="0"/>
              <a:t>Constructing a  New Class of Copulas with Directional Dependence Property by Using Oblique Jacobi Transformations</a:t>
            </a:r>
            <a:r>
              <a:rPr lang="en-US" dirty="0" smtClean="0"/>
              <a:t>, 2012</a:t>
            </a:r>
            <a:endParaRPr lang="en-US" dirty="0"/>
          </a:p>
        </p:txBody>
      </p:sp>
    </p:spTree>
    <p:extLst>
      <p:ext uri="{BB962C8B-B14F-4D97-AF65-F5344CB8AC3E}">
        <p14:creationId xmlns:p14="http://schemas.microsoft.com/office/powerpoint/2010/main" val="27767319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Directional Dependence</a:t>
            </a:r>
            <a:endParaRPr lang="en-US" dirty="0"/>
          </a:p>
        </p:txBody>
      </p:sp>
      <p:sp>
        <p:nvSpPr>
          <p:cNvPr id="3" name="Content Placeholder 2"/>
          <p:cNvSpPr>
            <a:spLocks noGrp="1"/>
          </p:cNvSpPr>
          <p:nvPr>
            <p:ph idx="1"/>
          </p:nvPr>
        </p:nvSpPr>
        <p:spPr/>
        <p:txBody>
          <a:bodyPr>
            <a:normAutofit/>
          </a:bodyPr>
          <a:lstStyle/>
          <a:p>
            <a:r>
              <a:rPr lang="en-US" dirty="0" smtClean="0"/>
              <a:t>Causal relationships can only be set through experiments</a:t>
            </a:r>
          </a:p>
          <a:p>
            <a:r>
              <a:rPr lang="en-US" dirty="0" smtClean="0"/>
              <a:t>Not “direction of dependence”</a:t>
            </a:r>
          </a:p>
          <a:p>
            <a:r>
              <a:rPr lang="en-US" dirty="0" smtClean="0"/>
              <a:t>Unemployment and education level </a:t>
            </a:r>
          </a:p>
          <a:p>
            <a:pPr marL="0" indent="0">
              <a:buNone/>
            </a:pPr>
            <a:endParaRPr lang="en-US" dirty="0" smtClean="0"/>
          </a:p>
          <a:p>
            <a:pPr marL="0" indent="0">
              <a:buNone/>
            </a:pPr>
            <a:endParaRPr lang="en-US" dirty="0"/>
          </a:p>
          <a:p>
            <a:r>
              <a:rPr lang="en-US" dirty="0" smtClean="0"/>
              <a:t>Depends on the ‘way’ it’s looked at or introduced</a:t>
            </a:r>
          </a:p>
          <a:p>
            <a:pPr lvl="1"/>
            <a:r>
              <a:rPr lang="en-US" dirty="0" smtClean="0"/>
              <a:t>Not limited to positive and negative dependence</a:t>
            </a:r>
          </a:p>
        </p:txBody>
      </p:sp>
      <p:pic>
        <p:nvPicPr>
          <p:cNvPr id="4" name="Picture 3" descr="6574260-arrow-to-left-and-right.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357913" y="4151621"/>
            <a:ext cx="1170514" cy="1121742"/>
          </a:xfrm>
          <a:prstGeom prst="rect">
            <a:avLst/>
          </a:prstGeom>
        </p:spPr>
      </p:pic>
      <p:sp>
        <p:nvSpPr>
          <p:cNvPr id="5" name="TextBox 4"/>
          <p:cNvSpPr txBox="1"/>
          <p:nvPr/>
        </p:nvSpPr>
        <p:spPr>
          <a:xfrm>
            <a:off x="1435652" y="4527826"/>
            <a:ext cx="2058506" cy="369332"/>
          </a:xfrm>
          <a:prstGeom prst="rect">
            <a:avLst/>
          </a:prstGeom>
          <a:noFill/>
        </p:spPr>
        <p:txBody>
          <a:bodyPr wrap="square" rtlCol="0">
            <a:spAutoFit/>
          </a:bodyPr>
          <a:lstStyle/>
          <a:p>
            <a:r>
              <a:rPr lang="en-US" dirty="0" smtClean="0"/>
              <a:t>Unemployment</a:t>
            </a:r>
            <a:endParaRPr lang="en-US" dirty="0"/>
          </a:p>
        </p:txBody>
      </p:sp>
      <p:sp>
        <p:nvSpPr>
          <p:cNvPr id="6" name="TextBox 5"/>
          <p:cNvSpPr txBox="1"/>
          <p:nvPr/>
        </p:nvSpPr>
        <p:spPr>
          <a:xfrm>
            <a:off x="4664672" y="4527826"/>
            <a:ext cx="1974970" cy="369332"/>
          </a:xfrm>
          <a:prstGeom prst="rect">
            <a:avLst/>
          </a:prstGeom>
          <a:noFill/>
        </p:spPr>
        <p:txBody>
          <a:bodyPr wrap="none" rtlCol="0">
            <a:spAutoFit/>
          </a:bodyPr>
          <a:lstStyle/>
          <a:p>
            <a:r>
              <a:rPr lang="en-US" dirty="0" smtClean="0"/>
              <a:t>Education Level</a:t>
            </a:r>
            <a:endParaRPr lang="en-US" dirty="0"/>
          </a:p>
        </p:txBody>
      </p:sp>
      <p:sp>
        <p:nvSpPr>
          <p:cNvPr id="7" name="TextBox 6"/>
          <p:cNvSpPr txBox="1"/>
          <p:nvPr/>
        </p:nvSpPr>
        <p:spPr>
          <a:xfrm>
            <a:off x="0" y="646802"/>
            <a:ext cx="5687265" cy="477054"/>
          </a:xfrm>
          <a:prstGeom prst="rect">
            <a:avLst/>
          </a:prstGeom>
          <a:noFill/>
        </p:spPr>
        <p:txBody>
          <a:bodyPr wrap="square" rtlCol="0">
            <a:spAutoFit/>
          </a:bodyPr>
          <a:lstStyle/>
          <a:p>
            <a:r>
              <a:rPr lang="en-US" sz="2500" dirty="0"/>
              <a:t>Background and basic definitions:</a:t>
            </a:r>
          </a:p>
        </p:txBody>
      </p:sp>
    </p:spTree>
    <p:extLst>
      <p:ext uri="{BB962C8B-B14F-4D97-AF65-F5344CB8AC3E}">
        <p14:creationId xmlns:p14="http://schemas.microsoft.com/office/powerpoint/2010/main" val="37116230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Directional Dependence	</a:t>
            </a:r>
            <a:endParaRPr lang="en-US" dirty="0"/>
          </a:p>
        </p:txBody>
      </p:sp>
      <p:sp>
        <p:nvSpPr>
          <p:cNvPr id="3" name="Content Placeholder 2"/>
          <p:cNvSpPr>
            <a:spLocks noGrp="1"/>
          </p:cNvSpPr>
          <p:nvPr>
            <p:ph idx="1"/>
          </p:nvPr>
        </p:nvSpPr>
        <p:spPr/>
        <p:txBody>
          <a:bodyPr/>
          <a:lstStyle/>
          <a:p>
            <a:r>
              <a:rPr lang="en-US" dirty="0" smtClean="0"/>
              <a:t>To better understand</a:t>
            </a:r>
            <a:endParaRPr lang="en-US" dirty="0"/>
          </a:p>
        </p:txBody>
      </p:sp>
      <p:sp>
        <p:nvSpPr>
          <p:cNvPr id="4" name="TextBox 3"/>
          <p:cNvSpPr txBox="1"/>
          <p:nvPr/>
        </p:nvSpPr>
        <p:spPr>
          <a:xfrm>
            <a:off x="0" y="646802"/>
            <a:ext cx="5465183" cy="477054"/>
          </a:xfrm>
          <a:prstGeom prst="rect">
            <a:avLst/>
          </a:prstGeom>
          <a:noFill/>
        </p:spPr>
        <p:txBody>
          <a:bodyPr wrap="none" rtlCol="0">
            <a:spAutoFit/>
          </a:bodyPr>
          <a:lstStyle/>
          <a:p>
            <a:r>
              <a:rPr lang="en-US" sz="2500" dirty="0"/>
              <a:t>Background and basic definitions:</a:t>
            </a:r>
          </a:p>
        </p:txBody>
      </p:sp>
      <p:pic>
        <p:nvPicPr>
          <p:cNvPr id="7" name="Picture 6"/>
          <p:cNvPicPr>
            <a:picLocks noChangeAspect="1"/>
          </p:cNvPicPr>
          <p:nvPr/>
        </p:nvPicPr>
        <p:blipFill>
          <a:blip r:embed="rId3"/>
          <a:stretch>
            <a:fillRect/>
          </a:stretch>
        </p:blipFill>
        <p:spPr>
          <a:xfrm>
            <a:off x="4956202" y="3475691"/>
            <a:ext cx="2949340" cy="1917071"/>
          </a:xfrm>
          <a:prstGeom prst="rect">
            <a:avLst/>
          </a:prstGeom>
        </p:spPr>
      </p:pic>
      <p:sp>
        <p:nvSpPr>
          <p:cNvPr id="8" name="Rectangle 7"/>
          <p:cNvSpPr/>
          <p:nvPr/>
        </p:nvSpPr>
        <p:spPr>
          <a:xfrm>
            <a:off x="4835327" y="5846589"/>
            <a:ext cx="3070215" cy="646331"/>
          </a:xfrm>
          <a:prstGeom prst="rect">
            <a:avLst/>
          </a:prstGeom>
        </p:spPr>
        <p:txBody>
          <a:bodyPr wrap="square">
            <a:spAutoFit/>
          </a:bodyPr>
          <a:lstStyle/>
          <a:p>
            <a:r>
              <a:rPr lang="pl-PL" sz="1200" dirty="0"/>
              <a:t>http://</a:t>
            </a:r>
            <a:r>
              <a:rPr lang="pl-PL" sz="1200" dirty="0" err="1"/>
              <a:t>assets.byways.org</a:t>
            </a:r>
            <a:r>
              <a:rPr lang="pl-PL" sz="1200" dirty="0"/>
              <a:t>/</a:t>
            </a:r>
            <a:r>
              <a:rPr lang="pl-PL" sz="1200" dirty="0" err="1"/>
              <a:t>asset_files</a:t>
            </a:r>
            <a:r>
              <a:rPr lang="pl-PL" sz="1200" dirty="0"/>
              <a:t>/000/008/010/JK-view-up-tree.jpg?1258528818</a:t>
            </a:r>
            <a:endParaRPr lang="en-US" sz="1200" dirty="0"/>
          </a:p>
        </p:txBody>
      </p:sp>
      <p:pic>
        <p:nvPicPr>
          <p:cNvPr id="9" name="Picture 8"/>
          <p:cNvPicPr>
            <a:picLocks noChangeAspect="1"/>
          </p:cNvPicPr>
          <p:nvPr/>
        </p:nvPicPr>
        <p:blipFill>
          <a:blip r:embed="rId4"/>
          <a:stretch>
            <a:fillRect/>
          </a:stretch>
        </p:blipFill>
        <p:spPr>
          <a:xfrm>
            <a:off x="867773" y="3278757"/>
            <a:ext cx="3135830" cy="2354285"/>
          </a:xfrm>
          <a:prstGeom prst="rect">
            <a:avLst/>
          </a:prstGeom>
        </p:spPr>
      </p:pic>
      <p:sp>
        <p:nvSpPr>
          <p:cNvPr id="10" name="Rectangle 9"/>
          <p:cNvSpPr/>
          <p:nvPr/>
        </p:nvSpPr>
        <p:spPr>
          <a:xfrm>
            <a:off x="867773" y="5846589"/>
            <a:ext cx="3379114" cy="461665"/>
          </a:xfrm>
          <a:prstGeom prst="rect">
            <a:avLst/>
          </a:prstGeom>
        </p:spPr>
        <p:txBody>
          <a:bodyPr wrap="square">
            <a:spAutoFit/>
          </a:bodyPr>
          <a:lstStyle/>
          <a:p>
            <a:r>
              <a:rPr lang="en-US" sz="1200" dirty="0"/>
              <a:t>http://</a:t>
            </a:r>
            <a:r>
              <a:rPr lang="en-US" sz="1200" dirty="0" err="1"/>
              <a:t>www.upwithtrees.org</a:t>
            </a:r>
            <a:r>
              <a:rPr lang="en-US" sz="1200" dirty="0"/>
              <a:t>/</a:t>
            </a:r>
            <a:r>
              <a:rPr lang="en-US" sz="1200" dirty="0" err="1"/>
              <a:t>wp</a:t>
            </a:r>
            <a:r>
              <a:rPr lang="en-US" sz="1200" dirty="0"/>
              <a:t>-content/uploads/2013/07/trees-566.jpg</a:t>
            </a:r>
          </a:p>
        </p:txBody>
      </p:sp>
    </p:spTree>
    <p:extLst>
      <p:ext uri="{BB962C8B-B14F-4D97-AF65-F5344CB8AC3E}">
        <p14:creationId xmlns:p14="http://schemas.microsoft.com/office/powerpoint/2010/main" val="35218855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Copulas</a:t>
            </a:r>
            <a:endParaRPr lang="en-US" dirty="0"/>
          </a:p>
        </p:txBody>
      </p:sp>
      <p:sp>
        <p:nvSpPr>
          <p:cNvPr id="3" name="Content Placeholder 2"/>
          <p:cNvSpPr>
            <a:spLocks noGrp="1"/>
          </p:cNvSpPr>
          <p:nvPr>
            <p:ph idx="1"/>
          </p:nvPr>
        </p:nvSpPr>
        <p:spPr/>
        <p:txBody>
          <a:bodyPr/>
          <a:lstStyle/>
          <a:p>
            <a:pPr marL="0" indent="0">
              <a:buNone/>
            </a:pPr>
            <a:endParaRPr lang="en-US" dirty="0" smtClean="0"/>
          </a:p>
          <a:p>
            <a:pPr marL="0" indent="0">
              <a:buNone/>
            </a:pPr>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3248078842"/>
              </p:ext>
            </p:extLst>
          </p:nvPr>
        </p:nvGraphicFramePr>
        <p:xfrm>
          <a:off x="334081" y="2343034"/>
          <a:ext cx="1897679" cy="437926"/>
        </p:xfrm>
        <a:graphic>
          <a:graphicData uri="http://schemas.openxmlformats.org/presentationml/2006/ole">
            <mc:AlternateContent xmlns:mc="http://schemas.openxmlformats.org/markup-compatibility/2006">
              <mc:Choice xmlns:v="urn:schemas-microsoft-com:vml" Requires="v">
                <p:oleObj spid="_x0000_s1383" name="Equation" r:id="rId4" imgW="990360" imgH="228600" progId="Equation.3">
                  <p:embed/>
                </p:oleObj>
              </mc:Choice>
              <mc:Fallback>
                <p:oleObj name="Equation" r:id="rId4" imgW="990360" imgH="228600" progId="Equation.3">
                  <p:embed/>
                  <p:pic>
                    <p:nvPicPr>
                      <p:cNvPr id="0" name=""/>
                      <p:cNvPicPr/>
                      <p:nvPr/>
                    </p:nvPicPr>
                    <p:blipFill>
                      <a:blip r:embed="rId5"/>
                      <a:stretch>
                        <a:fillRect/>
                      </a:stretch>
                    </p:blipFill>
                    <p:spPr>
                      <a:xfrm>
                        <a:off x="334081" y="2343034"/>
                        <a:ext cx="1897679" cy="437926"/>
                      </a:xfrm>
                      <a:prstGeom prst="rect">
                        <a:avLst/>
                      </a:prstGeom>
                    </p:spPr>
                  </p:pic>
                </p:oleObj>
              </mc:Fallback>
            </mc:AlternateContent>
          </a:graphicData>
        </a:graphic>
      </p:graphicFrame>
      <p:sp>
        <p:nvSpPr>
          <p:cNvPr id="5" name="Right Arrow 4"/>
          <p:cNvSpPr/>
          <p:nvPr/>
        </p:nvSpPr>
        <p:spPr>
          <a:xfrm>
            <a:off x="2231760" y="2419718"/>
            <a:ext cx="2476421" cy="415781"/>
          </a:xfrm>
          <a:prstGeom prst="rightArrow">
            <a:avLst/>
          </a:prstGeom>
          <a:gradFill flip="none" rotWithShape="1">
            <a:gsLst>
              <a:gs pos="0">
                <a:srgbClr val="FFFF00"/>
              </a:gs>
              <a:gs pos="68000">
                <a:schemeClr val="bg1"/>
              </a:gs>
            </a:gsLst>
            <a:path path="circle">
              <a:fillToRect l="100000" t="100000"/>
            </a:path>
            <a:tileRect r="-100000" b="-100000"/>
          </a:gradFill>
          <a:ln>
            <a:solidFill>
              <a:schemeClr val="accent6">
                <a:lumMod val="40000"/>
                <a:lumOff val="60000"/>
              </a:schemeClr>
            </a:solidFill>
          </a:ln>
        </p:spPr>
        <p:style>
          <a:lnRef idx="1">
            <a:schemeClr val="accent1"/>
          </a:lnRef>
          <a:fillRef idx="3">
            <a:schemeClr val="accent1"/>
          </a:fillRef>
          <a:effectRef idx="2">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n-US" kern="1200"/>
          </a:p>
        </p:txBody>
      </p:sp>
      <p:graphicFrame>
        <p:nvGraphicFramePr>
          <p:cNvPr id="6" name="Object 5"/>
          <p:cNvGraphicFramePr>
            <a:graphicFrameLocks noChangeAspect="1"/>
          </p:cNvGraphicFramePr>
          <p:nvPr>
            <p:extLst>
              <p:ext uri="{D42A27DB-BD31-4B8C-83A1-F6EECF244321}">
                <p14:modId xmlns:p14="http://schemas.microsoft.com/office/powerpoint/2010/main" val="4208851373"/>
              </p:ext>
            </p:extLst>
          </p:nvPr>
        </p:nvGraphicFramePr>
        <p:xfrm>
          <a:off x="4853523" y="2343034"/>
          <a:ext cx="3042433" cy="437926"/>
        </p:xfrm>
        <a:graphic>
          <a:graphicData uri="http://schemas.openxmlformats.org/presentationml/2006/ole">
            <mc:AlternateContent xmlns:mc="http://schemas.openxmlformats.org/markup-compatibility/2006">
              <mc:Choice xmlns:v="urn:schemas-microsoft-com:vml" Requires="v">
                <p:oleObj spid="_x0000_s1384" name="Equation" r:id="rId6" imgW="1676160" imgH="241200" progId="Equation.3">
                  <p:embed/>
                </p:oleObj>
              </mc:Choice>
              <mc:Fallback>
                <p:oleObj name="Equation" r:id="rId6" imgW="1676160" imgH="241200" progId="Equation.3">
                  <p:embed/>
                  <p:pic>
                    <p:nvPicPr>
                      <p:cNvPr id="0" name=""/>
                      <p:cNvPicPr/>
                      <p:nvPr/>
                    </p:nvPicPr>
                    <p:blipFill>
                      <a:blip r:embed="rId7"/>
                      <a:stretch>
                        <a:fillRect/>
                      </a:stretch>
                    </p:blipFill>
                    <p:spPr>
                      <a:xfrm>
                        <a:off x="4853523" y="2343034"/>
                        <a:ext cx="3042433" cy="437926"/>
                      </a:xfrm>
                      <a:prstGeom prst="rect">
                        <a:avLst/>
                      </a:prstGeom>
                    </p:spPr>
                  </p:pic>
                </p:oleObj>
              </mc:Fallback>
            </mc:AlternateContent>
          </a:graphicData>
        </a:graphic>
      </p:graphicFrame>
      <p:sp>
        <p:nvSpPr>
          <p:cNvPr id="7" name="Down Arrow 6"/>
          <p:cNvSpPr/>
          <p:nvPr/>
        </p:nvSpPr>
        <p:spPr>
          <a:xfrm>
            <a:off x="6084028" y="2919189"/>
            <a:ext cx="428625" cy="267970"/>
          </a:xfrm>
          <a:prstGeom prst="downArrow">
            <a:avLst/>
          </a:prstGeom>
          <a:gradFill flip="none" rotWithShape="1">
            <a:gsLst>
              <a:gs pos="0">
                <a:srgbClr val="FFFF00"/>
              </a:gs>
              <a:gs pos="74000">
                <a:schemeClr val="bg1"/>
              </a:gs>
            </a:gsLst>
            <a:path path="circle">
              <a:fillToRect l="100000" t="100000"/>
            </a:path>
            <a:tileRect r="-100000" b="-100000"/>
          </a:gradFill>
          <a:ln>
            <a:solidFill>
              <a:schemeClr val="accent6">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n-US" kern="1200"/>
          </a:p>
        </p:txBody>
      </p:sp>
      <p:graphicFrame>
        <p:nvGraphicFramePr>
          <p:cNvPr id="8" name="Object 7"/>
          <p:cNvGraphicFramePr>
            <a:graphicFrameLocks noChangeAspect="1"/>
          </p:cNvGraphicFramePr>
          <p:nvPr>
            <p:extLst>
              <p:ext uri="{D42A27DB-BD31-4B8C-83A1-F6EECF244321}">
                <p14:modId xmlns:p14="http://schemas.microsoft.com/office/powerpoint/2010/main" val="2244114983"/>
              </p:ext>
            </p:extLst>
          </p:nvPr>
        </p:nvGraphicFramePr>
        <p:xfrm>
          <a:off x="4912171" y="3156773"/>
          <a:ext cx="3200964" cy="533494"/>
        </p:xfrm>
        <a:graphic>
          <a:graphicData uri="http://schemas.openxmlformats.org/presentationml/2006/ole">
            <mc:AlternateContent xmlns:mc="http://schemas.openxmlformats.org/markup-compatibility/2006">
              <mc:Choice xmlns:v="urn:schemas-microsoft-com:vml" Requires="v">
                <p:oleObj spid="_x0000_s1385" name="Equation" r:id="rId8" imgW="1447560" imgH="241200" progId="Equation.3">
                  <p:embed/>
                </p:oleObj>
              </mc:Choice>
              <mc:Fallback>
                <p:oleObj name="Equation" r:id="rId8" imgW="1447560" imgH="241200" progId="Equation.3">
                  <p:embed/>
                  <p:pic>
                    <p:nvPicPr>
                      <p:cNvPr id="0" name=""/>
                      <p:cNvPicPr/>
                      <p:nvPr/>
                    </p:nvPicPr>
                    <p:blipFill>
                      <a:blip r:embed="rId9"/>
                      <a:stretch>
                        <a:fillRect/>
                      </a:stretch>
                    </p:blipFill>
                    <p:spPr>
                      <a:xfrm>
                        <a:off x="4912171" y="3156773"/>
                        <a:ext cx="3200964" cy="533494"/>
                      </a:xfrm>
                      <a:prstGeom prst="rect">
                        <a:avLst/>
                      </a:prstGeom>
                    </p:spPr>
                  </p:pic>
                </p:oleObj>
              </mc:Fallback>
            </mc:AlternateContent>
          </a:graphicData>
        </a:graphic>
      </p:graphicFrame>
      <p:sp>
        <p:nvSpPr>
          <p:cNvPr id="9" name="Down Arrow 8"/>
          <p:cNvSpPr/>
          <p:nvPr/>
        </p:nvSpPr>
        <p:spPr>
          <a:xfrm>
            <a:off x="6084028" y="3745959"/>
            <a:ext cx="428625" cy="267970"/>
          </a:xfrm>
          <a:prstGeom prst="downArrow">
            <a:avLst/>
          </a:prstGeom>
          <a:gradFill flip="none" rotWithShape="1">
            <a:gsLst>
              <a:gs pos="0">
                <a:srgbClr val="FFFF00"/>
              </a:gs>
              <a:gs pos="100000">
                <a:schemeClr val="bg1"/>
              </a:gs>
            </a:gsLst>
            <a:path path="shape">
              <a:fillToRect l="50000" t="50000" r="50000" b="50000"/>
            </a:path>
            <a:tileRect/>
          </a:gradFill>
          <a:ln>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n-US" kern="1200"/>
          </a:p>
        </p:txBody>
      </p:sp>
      <p:graphicFrame>
        <p:nvGraphicFramePr>
          <p:cNvPr id="10" name="Object 9"/>
          <p:cNvGraphicFramePr>
            <a:graphicFrameLocks noChangeAspect="1"/>
          </p:cNvGraphicFramePr>
          <p:nvPr>
            <p:extLst>
              <p:ext uri="{D42A27DB-BD31-4B8C-83A1-F6EECF244321}">
                <p14:modId xmlns:p14="http://schemas.microsoft.com/office/powerpoint/2010/main" val="4081130692"/>
              </p:ext>
            </p:extLst>
          </p:nvPr>
        </p:nvGraphicFramePr>
        <p:xfrm>
          <a:off x="3770744" y="4142591"/>
          <a:ext cx="5290076" cy="467495"/>
        </p:xfrm>
        <a:graphic>
          <a:graphicData uri="http://schemas.openxmlformats.org/presentationml/2006/ole">
            <mc:AlternateContent xmlns:mc="http://schemas.openxmlformats.org/markup-compatibility/2006">
              <mc:Choice xmlns:v="urn:schemas-microsoft-com:vml" Requires="v">
                <p:oleObj spid="_x0000_s1386" name="Equation" r:id="rId10" imgW="2730240" imgH="241200" progId="Equation.3">
                  <p:embed/>
                </p:oleObj>
              </mc:Choice>
              <mc:Fallback>
                <p:oleObj name="Equation" r:id="rId10" imgW="2730240" imgH="241200" progId="Equation.3">
                  <p:embed/>
                  <p:pic>
                    <p:nvPicPr>
                      <p:cNvPr id="0" name=""/>
                      <p:cNvPicPr/>
                      <p:nvPr/>
                    </p:nvPicPr>
                    <p:blipFill>
                      <a:blip r:embed="rId11"/>
                      <a:stretch>
                        <a:fillRect/>
                      </a:stretch>
                    </p:blipFill>
                    <p:spPr>
                      <a:xfrm>
                        <a:off x="3770744" y="4142591"/>
                        <a:ext cx="5290076" cy="467495"/>
                      </a:xfrm>
                      <a:prstGeom prst="rect">
                        <a:avLst/>
                      </a:prstGeom>
                    </p:spPr>
                  </p:pic>
                </p:oleObj>
              </mc:Fallback>
            </mc:AlternateContent>
          </a:graphicData>
        </a:graphic>
      </p:graphicFrame>
      <p:sp>
        <p:nvSpPr>
          <p:cNvPr id="11" name="Bent-Up Arrow 10"/>
          <p:cNvSpPr/>
          <p:nvPr/>
        </p:nvSpPr>
        <p:spPr>
          <a:xfrm rot="10800000">
            <a:off x="1387532" y="4130837"/>
            <a:ext cx="2383212" cy="558800"/>
          </a:xfrm>
          <a:prstGeom prst="bentUpArrow">
            <a:avLst>
              <a:gd name="adj1" fmla="val 39204"/>
              <a:gd name="adj2" fmla="val 25000"/>
              <a:gd name="adj3" fmla="val 30682"/>
            </a:avLst>
          </a:prstGeom>
          <a:gradFill flip="none" rotWithShape="1">
            <a:gsLst>
              <a:gs pos="0">
                <a:srgbClr val="FFFF00"/>
              </a:gs>
              <a:gs pos="68000">
                <a:srgbClr val="FFFFFF"/>
              </a:gs>
            </a:gsLst>
            <a:path path="circle">
              <a:fillToRect l="100000" t="100000"/>
            </a:path>
            <a:tileRect r="-100000" b="-100000"/>
          </a:gradFill>
          <a:ln>
            <a:solidFill>
              <a:schemeClr val="accent2">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n-US" kern="1200"/>
          </a:p>
        </p:txBody>
      </p:sp>
      <p:graphicFrame>
        <p:nvGraphicFramePr>
          <p:cNvPr id="12" name="Object 11"/>
          <p:cNvGraphicFramePr>
            <a:graphicFrameLocks noChangeAspect="1"/>
          </p:cNvGraphicFramePr>
          <p:nvPr>
            <p:extLst>
              <p:ext uri="{D42A27DB-BD31-4B8C-83A1-F6EECF244321}">
                <p14:modId xmlns:p14="http://schemas.microsoft.com/office/powerpoint/2010/main" val="3156060306"/>
              </p:ext>
            </p:extLst>
          </p:nvPr>
        </p:nvGraphicFramePr>
        <p:xfrm>
          <a:off x="334081" y="4971777"/>
          <a:ext cx="2130421" cy="518211"/>
        </p:xfrm>
        <a:graphic>
          <a:graphicData uri="http://schemas.openxmlformats.org/presentationml/2006/ole">
            <mc:AlternateContent xmlns:mc="http://schemas.openxmlformats.org/markup-compatibility/2006">
              <mc:Choice xmlns:v="urn:schemas-microsoft-com:vml" Requires="v">
                <p:oleObj spid="_x0000_s1387" name="Equation" r:id="rId12" imgW="939600" imgH="228600" progId="Equation.3">
                  <p:embed/>
                </p:oleObj>
              </mc:Choice>
              <mc:Fallback>
                <p:oleObj name="Equation" r:id="rId12" imgW="939600" imgH="228600" progId="Equation.3">
                  <p:embed/>
                  <p:pic>
                    <p:nvPicPr>
                      <p:cNvPr id="0" name=""/>
                      <p:cNvPicPr/>
                      <p:nvPr/>
                    </p:nvPicPr>
                    <p:blipFill>
                      <a:blip r:embed="rId13"/>
                      <a:stretch>
                        <a:fillRect/>
                      </a:stretch>
                    </p:blipFill>
                    <p:spPr>
                      <a:xfrm>
                        <a:off x="334081" y="4971777"/>
                        <a:ext cx="2130421" cy="518211"/>
                      </a:xfrm>
                      <a:prstGeom prst="rect">
                        <a:avLst/>
                      </a:prstGeom>
                    </p:spPr>
                  </p:pic>
                </p:oleObj>
              </mc:Fallback>
            </mc:AlternateContent>
          </a:graphicData>
        </a:graphic>
      </p:graphicFrame>
      <p:sp>
        <p:nvSpPr>
          <p:cNvPr id="13" name="Right Arrow 12"/>
          <p:cNvSpPr/>
          <p:nvPr/>
        </p:nvSpPr>
        <p:spPr>
          <a:xfrm>
            <a:off x="2615714" y="5129129"/>
            <a:ext cx="2476421" cy="415781"/>
          </a:xfrm>
          <a:prstGeom prst="rightArrow">
            <a:avLst/>
          </a:prstGeom>
          <a:gradFill flip="none" rotWithShape="1">
            <a:gsLst>
              <a:gs pos="0">
                <a:srgbClr val="FFFF00"/>
              </a:gs>
              <a:gs pos="65000">
                <a:schemeClr val="bg1"/>
              </a:gs>
            </a:gsLst>
            <a:path path="circle">
              <a:fillToRect l="100000" t="100000"/>
            </a:path>
            <a:tileRect r="-100000" b="-100000"/>
          </a:gradFill>
          <a:ln>
            <a:solidFill>
              <a:srgbClr val="D99694"/>
            </a:solidFill>
          </a:ln>
        </p:spPr>
        <p:style>
          <a:lnRef idx="1">
            <a:schemeClr val="accent1"/>
          </a:lnRef>
          <a:fillRef idx="3">
            <a:schemeClr val="accent1"/>
          </a:fillRef>
          <a:effectRef idx="2">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n-US" kern="1200"/>
          </a:p>
        </p:txBody>
      </p:sp>
      <p:graphicFrame>
        <p:nvGraphicFramePr>
          <p:cNvPr id="14" name="Object 13"/>
          <p:cNvGraphicFramePr>
            <a:graphicFrameLocks noChangeAspect="1"/>
          </p:cNvGraphicFramePr>
          <p:nvPr>
            <p:extLst>
              <p:ext uri="{D42A27DB-BD31-4B8C-83A1-F6EECF244321}">
                <p14:modId xmlns:p14="http://schemas.microsoft.com/office/powerpoint/2010/main" val="4254503337"/>
              </p:ext>
            </p:extLst>
          </p:nvPr>
        </p:nvGraphicFramePr>
        <p:xfrm>
          <a:off x="5432685" y="5044958"/>
          <a:ext cx="2463271" cy="591185"/>
        </p:xfrm>
        <a:graphic>
          <a:graphicData uri="http://schemas.openxmlformats.org/presentationml/2006/ole">
            <mc:AlternateContent xmlns:mc="http://schemas.openxmlformats.org/markup-compatibility/2006">
              <mc:Choice xmlns:v="urn:schemas-microsoft-com:vml" Requires="v">
                <p:oleObj spid="_x0000_s1388" name="Equation" r:id="rId14" imgW="952200" imgH="228600" progId="Equation.3">
                  <p:embed/>
                </p:oleObj>
              </mc:Choice>
              <mc:Fallback>
                <p:oleObj name="Equation" r:id="rId14" imgW="952200" imgH="228600" progId="Equation.3">
                  <p:embed/>
                  <p:pic>
                    <p:nvPicPr>
                      <p:cNvPr id="0" name=""/>
                      <p:cNvPicPr/>
                      <p:nvPr/>
                    </p:nvPicPr>
                    <p:blipFill>
                      <a:blip r:embed="rId15"/>
                      <a:stretch>
                        <a:fillRect/>
                      </a:stretch>
                    </p:blipFill>
                    <p:spPr>
                      <a:xfrm>
                        <a:off x="5432685" y="5044958"/>
                        <a:ext cx="2463271" cy="591185"/>
                      </a:xfrm>
                      <a:prstGeom prst="rect">
                        <a:avLst/>
                      </a:prstGeom>
                    </p:spPr>
                  </p:pic>
                </p:oleObj>
              </mc:Fallback>
            </mc:AlternateContent>
          </a:graphicData>
        </a:graphic>
      </p:graphicFrame>
      <p:sp>
        <p:nvSpPr>
          <p:cNvPr id="16" name="TextBox 15"/>
          <p:cNvSpPr txBox="1"/>
          <p:nvPr/>
        </p:nvSpPr>
        <p:spPr>
          <a:xfrm>
            <a:off x="0" y="646802"/>
            <a:ext cx="6709432" cy="477054"/>
          </a:xfrm>
          <a:prstGeom prst="rect">
            <a:avLst/>
          </a:prstGeom>
          <a:noFill/>
        </p:spPr>
        <p:txBody>
          <a:bodyPr wrap="square" rtlCol="0">
            <a:spAutoFit/>
          </a:bodyPr>
          <a:lstStyle/>
          <a:p>
            <a:r>
              <a:rPr lang="en-US" sz="2500" dirty="0"/>
              <a:t>Background and basic definitions:</a:t>
            </a:r>
          </a:p>
        </p:txBody>
      </p:sp>
    </p:spTree>
    <p:extLst>
      <p:ext uri="{BB962C8B-B14F-4D97-AF65-F5344CB8AC3E}">
        <p14:creationId xmlns:p14="http://schemas.microsoft.com/office/powerpoint/2010/main" val="41954004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Copulas</a:t>
            </a:r>
            <a:endParaRPr lang="en-US" dirty="0"/>
          </a:p>
        </p:txBody>
      </p:sp>
      <p:sp>
        <p:nvSpPr>
          <p:cNvPr id="3" name="Content Placeholder 2"/>
          <p:cNvSpPr>
            <a:spLocks noGrp="1"/>
          </p:cNvSpPr>
          <p:nvPr>
            <p:ph idx="1"/>
          </p:nvPr>
        </p:nvSpPr>
        <p:spPr/>
        <p:txBody>
          <a:bodyPr/>
          <a:lstStyle/>
          <a:p>
            <a:r>
              <a:rPr lang="en-US" dirty="0" smtClean="0"/>
              <a:t>Multivariate functions with uniform </a:t>
            </a:r>
            <a:r>
              <a:rPr lang="en-US" dirty="0" err="1" smtClean="0"/>
              <a:t>marginals</a:t>
            </a:r>
            <a:endParaRPr lang="en-US" dirty="0" smtClean="0"/>
          </a:p>
          <a:p>
            <a:r>
              <a:rPr lang="en-US" dirty="0"/>
              <a:t>Eliminate influence of </a:t>
            </a:r>
            <a:r>
              <a:rPr lang="en-US" dirty="0" err="1" smtClean="0"/>
              <a:t>marginals</a:t>
            </a:r>
            <a:endParaRPr lang="en-US" dirty="0"/>
          </a:p>
          <a:p>
            <a:r>
              <a:rPr lang="en-US" dirty="0" smtClean="0"/>
              <a:t>Used to describe the dependence between R.V.</a:t>
            </a:r>
          </a:p>
        </p:txBody>
      </p:sp>
      <p:sp>
        <p:nvSpPr>
          <p:cNvPr id="4" name="TextBox 3"/>
          <p:cNvSpPr txBox="1"/>
          <p:nvPr/>
        </p:nvSpPr>
        <p:spPr>
          <a:xfrm>
            <a:off x="0" y="646802"/>
            <a:ext cx="6303477" cy="477054"/>
          </a:xfrm>
          <a:prstGeom prst="rect">
            <a:avLst/>
          </a:prstGeom>
          <a:noFill/>
        </p:spPr>
        <p:txBody>
          <a:bodyPr wrap="square" rtlCol="0">
            <a:spAutoFit/>
          </a:bodyPr>
          <a:lstStyle/>
          <a:p>
            <a:r>
              <a:rPr lang="en-US" sz="2500" dirty="0"/>
              <a:t>Background and basic definitions:</a:t>
            </a:r>
          </a:p>
        </p:txBody>
      </p:sp>
    </p:spTree>
    <p:extLst>
      <p:ext uri="{BB962C8B-B14F-4D97-AF65-F5344CB8AC3E}">
        <p14:creationId xmlns:p14="http://schemas.microsoft.com/office/powerpoint/2010/main" val="4301947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Directional Dependence and Copulas</a:t>
            </a:r>
            <a:endParaRPr lang="en-US" dirty="0"/>
          </a:p>
        </p:txBody>
      </p:sp>
      <p:sp>
        <p:nvSpPr>
          <p:cNvPr id="3" name="Content Placeholder 2"/>
          <p:cNvSpPr>
            <a:spLocks noGrp="1"/>
          </p:cNvSpPr>
          <p:nvPr>
            <p:ph idx="1"/>
          </p:nvPr>
        </p:nvSpPr>
        <p:spPr/>
        <p:txBody>
          <a:bodyPr/>
          <a:lstStyle/>
          <a:p>
            <a:r>
              <a:rPr lang="en-US" dirty="0" smtClean="0"/>
              <a:t>Symmetric.</a:t>
            </a:r>
          </a:p>
          <a:p>
            <a:pPr lvl="1"/>
            <a:r>
              <a:rPr lang="en-US" dirty="0" smtClean="0"/>
              <a:t>Example: </a:t>
            </a:r>
            <a:r>
              <a:rPr lang="en-US" dirty="0" err="1" smtClean="0"/>
              <a:t>Farlie</a:t>
            </a:r>
            <a:r>
              <a:rPr lang="en-US" dirty="0" smtClean="0"/>
              <a:t>-</a:t>
            </a:r>
            <a:r>
              <a:rPr lang="en-US" dirty="0" err="1" smtClean="0"/>
              <a:t>Gumbel</a:t>
            </a:r>
            <a:r>
              <a:rPr lang="en-US" dirty="0" smtClean="0"/>
              <a:t>-Morgenstern’s family</a:t>
            </a:r>
          </a:p>
          <a:p>
            <a:pPr marL="349250" lvl="1" indent="0">
              <a:buNone/>
            </a:pPr>
            <a:r>
              <a:rPr lang="en-US" dirty="0" smtClean="0"/>
              <a:t>      </a:t>
            </a:r>
            <a:r>
              <a:rPr lang="el-GR" dirty="0" smtClean="0"/>
              <a:t>C</a:t>
            </a:r>
            <a:r>
              <a:rPr lang="el-GR" baseline="-25000" dirty="0" smtClean="0"/>
              <a:t>θ</a:t>
            </a:r>
            <a:r>
              <a:rPr lang="el-GR" dirty="0"/>
              <a:t>(u, v) = uv + θuv(1 − u)(1 − v) </a:t>
            </a:r>
            <a:endParaRPr lang="en-US" dirty="0" smtClean="0"/>
          </a:p>
          <a:p>
            <a:r>
              <a:rPr lang="en-US" dirty="0" smtClean="0"/>
              <a:t>If                                         then we say the pair (U,V) is directionally dependent in joint behavior</a:t>
            </a:r>
          </a:p>
          <a:p>
            <a:pPr marL="0" indent="0">
              <a:buNone/>
            </a:pPr>
            <a:endParaRPr lang="en-US" dirty="0"/>
          </a:p>
        </p:txBody>
      </p:sp>
      <p:pic>
        <p:nvPicPr>
          <p:cNvPr id="5" name="Picture 4" descr="Screen Shot 2013-07-31 at 3.19.39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29526" y="3889634"/>
            <a:ext cx="2844800" cy="393700"/>
          </a:xfrm>
          <a:prstGeom prst="rect">
            <a:avLst/>
          </a:prstGeom>
        </p:spPr>
      </p:pic>
      <p:sp>
        <p:nvSpPr>
          <p:cNvPr id="6" name="TextBox 5"/>
          <p:cNvSpPr txBox="1"/>
          <p:nvPr/>
        </p:nvSpPr>
        <p:spPr>
          <a:xfrm>
            <a:off x="0" y="646802"/>
            <a:ext cx="7223709" cy="477054"/>
          </a:xfrm>
          <a:prstGeom prst="rect">
            <a:avLst/>
          </a:prstGeom>
          <a:noFill/>
        </p:spPr>
        <p:txBody>
          <a:bodyPr wrap="square" rtlCol="0">
            <a:spAutoFit/>
          </a:bodyPr>
          <a:lstStyle/>
          <a:p>
            <a:r>
              <a:rPr lang="en-US" sz="2500" dirty="0"/>
              <a:t>Background and basic definitions</a:t>
            </a:r>
            <a:r>
              <a:rPr lang="en-US" sz="2500" dirty="0" smtClean="0"/>
              <a:t>:</a:t>
            </a:r>
            <a:endParaRPr lang="en-US" sz="2500" dirty="0"/>
          </a:p>
        </p:txBody>
      </p:sp>
    </p:spTree>
    <p:extLst>
      <p:ext uri="{BB962C8B-B14F-4D97-AF65-F5344CB8AC3E}">
        <p14:creationId xmlns:p14="http://schemas.microsoft.com/office/powerpoint/2010/main" val="30323801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Spatial Statistics</a:t>
            </a:r>
            <a:endParaRPr lang="en-US" dirty="0"/>
          </a:p>
        </p:txBody>
      </p:sp>
      <p:sp>
        <p:nvSpPr>
          <p:cNvPr id="3" name="Content Placeholder 2"/>
          <p:cNvSpPr>
            <a:spLocks noGrp="1"/>
          </p:cNvSpPr>
          <p:nvPr>
            <p:ph idx="1"/>
          </p:nvPr>
        </p:nvSpPr>
        <p:spPr/>
        <p:txBody>
          <a:bodyPr/>
          <a:lstStyle/>
          <a:p>
            <a:r>
              <a:rPr lang="en-US" dirty="0" smtClean="0"/>
              <a:t>2012, </a:t>
            </a:r>
            <a:r>
              <a:rPr lang="en-US" dirty="0" err="1" smtClean="0"/>
              <a:t>Orth</a:t>
            </a:r>
            <a:endParaRPr lang="en-US" dirty="0" smtClean="0"/>
          </a:p>
          <a:p>
            <a:endParaRPr lang="en-US" dirty="0"/>
          </a:p>
          <a:p>
            <a:endParaRPr lang="en-US" dirty="0" smtClean="0"/>
          </a:p>
          <a:p>
            <a:r>
              <a:rPr lang="en-US" dirty="0" smtClean="0"/>
              <a:t>Now</a:t>
            </a:r>
          </a:p>
          <a:p>
            <a:endParaRPr lang="en-US" dirty="0" smtClean="0"/>
          </a:p>
          <a:p>
            <a:pPr lvl="1"/>
            <a:endParaRPr lang="en-US" dirty="0"/>
          </a:p>
        </p:txBody>
      </p:sp>
      <p:sp>
        <p:nvSpPr>
          <p:cNvPr id="4" name="TextBox 3"/>
          <p:cNvSpPr txBox="1"/>
          <p:nvPr/>
        </p:nvSpPr>
        <p:spPr>
          <a:xfrm>
            <a:off x="0" y="646802"/>
            <a:ext cx="5767900" cy="477054"/>
          </a:xfrm>
          <a:prstGeom prst="rect">
            <a:avLst/>
          </a:prstGeom>
          <a:noFill/>
        </p:spPr>
        <p:txBody>
          <a:bodyPr wrap="square" rtlCol="0">
            <a:spAutoFit/>
          </a:bodyPr>
          <a:lstStyle/>
          <a:p>
            <a:r>
              <a:rPr lang="en-US" sz="2500" dirty="0" smtClean="0"/>
              <a:t>Background and basic definitions:</a:t>
            </a:r>
            <a:endParaRPr lang="en-US" sz="2500" dirty="0"/>
          </a:p>
        </p:txBody>
      </p:sp>
      <p:graphicFrame>
        <p:nvGraphicFramePr>
          <p:cNvPr id="5" name="Object 4"/>
          <p:cNvGraphicFramePr>
            <a:graphicFrameLocks noChangeAspect="1"/>
          </p:cNvGraphicFramePr>
          <p:nvPr>
            <p:extLst>
              <p:ext uri="{D42A27DB-BD31-4B8C-83A1-F6EECF244321}">
                <p14:modId xmlns:p14="http://schemas.microsoft.com/office/powerpoint/2010/main" val="1586343990"/>
              </p:ext>
            </p:extLst>
          </p:nvPr>
        </p:nvGraphicFramePr>
        <p:xfrm>
          <a:off x="1843959" y="3017657"/>
          <a:ext cx="4882831" cy="614875"/>
        </p:xfrm>
        <a:graphic>
          <a:graphicData uri="http://schemas.openxmlformats.org/presentationml/2006/ole">
            <mc:AlternateContent xmlns:mc="http://schemas.openxmlformats.org/markup-compatibility/2006">
              <mc:Choice xmlns:v="urn:schemas-microsoft-com:vml" Requires="v">
                <p:oleObj spid="_x0000_s3317" name="Equation" r:id="rId4" imgW="1714500" imgH="215900" progId="Equation.3">
                  <p:embed/>
                </p:oleObj>
              </mc:Choice>
              <mc:Fallback>
                <p:oleObj name="Equation" r:id="rId4" imgW="1714500" imgH="215900" progId="Equation.3">
                  <p:embed/>
                  <p:pic>
                    <p:nvPicPr>
                      <p:cNvPr id="0" name=""/>
                      <p:cNvPicPr/>
                      <p:nvPr/>
                    </p:nvPicPr>
                    <p:blipFill>
                      <a:blip r:embed="rId5"/>
                      <a:stretch>
                        <a:fillRect/>
                      </a:stretch>
                    </p:blipFill>
                    <p:spPr>
                      <a:xfrm>
                        <a:off x="1843959" y="3017657"/>
                        <a:ext cx="4882831" cy="614875"/>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1239859770"/>
              </p:ext>
            </p:extLst>
          </p:nvPr>
        </p:nvGraphicFramePr>
        <p:xfrm>
          <a:off x="2633532" y="3632532"/>
          <a:ext cx="2992496" cy="678299"/>
        </p:xfrm>
        <a:graphic>
          <a:graphicData uri="http://schemas.openxmlformats.org/presentationml/2006/ole">
            <mc:AlternateContent xmlns:mc="http://schemas.openxmlformats.org/markup-compatibility/2006">
              <mc:Choice xmlns:v="urn:schemas-microsoft-com:vml" Requires="v">
                <p:oleObj spid="_x0000_s3318" name="Equation" r:id="rId6" imgW="952500" imgH="215900" progId="Equation.3">
                  <p:embed/>
                </p:oleObj>
              </mc:Choice>
              <mc:Fallback>
                <p:oleObj name="Equation" r:id="rId6" imgW="952500" imgH="215900" progId="Equation.3">
                  <p:embed/>
                  <p:pic>
                    <p:nvPicPr>
                      <p:cNvPr id="0" name=""/>
                      <p:cNvPicPr/>
                      <p:nvPr/>
                    </p:nvPicPr>
                    <p:blipFill>
                      <a:blip r:embed="rId7"/>
                      <a:stretch>
                        <a:fillRect/>
                      </a:stretch>
                    </p:blipFill>
                    <p:spPr>
                      <a:xfrm>
                        <a:off x="2633532" y="3632532"/>
                        <a:ext cx="2992496" cy="678299"/>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2272871867"/>
              </p:ext>
            </p:extLst>
          </p:nvPr>
        </p:nvGraphicFramePr>
        <p:xfrm>
          <a:off x="2062445" y="4953564"/>
          <a:ext cx="5119688" cy="652462"/>
        </p:xfrm>
        <a:graphic>
          <a:graphicData uri="http://schemas.openxmlformats.org/presentationml/2006/ole">
            <mc:AlternateContent xmlns:mc="http://schemas.openxmlformats.org/markup-compatibility/2006">
              <mc:Choice xmlns:v="urn:schemas-microsoft-com:vml" Requires="v">
                <p:oleObj spid="_x0000_s3319" name="Equation" r:id="rId8" imgW="1892300" imgH="241300" progId="Equation.3">
                  <p:embed/>
                </p:oleObj>
              </mc:Choice>
              <mc:Fallback>
                <p:oleObj name="Equation" r:id="rId8" imgW="1892300" imgH="241300" progId="Equation.3">
                  <p:embed/>
                  <p:pic>
                    <p:nvPicPr>
                      <p:cNvPr id="0" name=""/>
                      <p:cNvPicPr/>
                      <p:nvPr/>
                    </p:nvPicPr>
                    <p:blipFill>
                      <a:blip r:embed="rId9"/>
                      <a:stretch>
                        <a:fillRect/>
                      </a:stretch>
                    </p:blipFill>
                    <p:spPr>
                      <a:xfrm>
                        <a:off x="2062445" y="4953564"/>
                        <a:ext cx="5119688" cy="652462"/>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3146134751"/>
              </p:ext>
            </p:extLst>
          </p:nvPr>
        </p:nvGraphicFramePr>
        <p:xfrm>
          <a:off x="2151063" y="5567363"/>
          <a:ext cx="4038600" cy="738187"/>
        </p:xfrm>
        <a:graphic>
          <a:graphicData uri="http://schemas.openxmlformats.org/presentationml/2006/ole">
            <mc:AlternateContent xmlns:mc="http://schemas.openxmlformats.org/markup-compatibility/2006">
              <mc:Choice xmlns:v="urn:schemas-microsoft-com:vml" Requires="v">
                <p:oleObj spid="_x0000_s3320" name="Equation" r:id="rId10" imgW="1320800" imgH="241300" progId="Equation.3">
                  <p:embed/>
                </p:oleObj>
              </mc:Choice>
              <mc:Fallback>
                <p:oleObj name="Equation" r:id="rId10" imgW="1320800" imgH="241300" progId="Equation.3">
                  <p:embed/>
                  <p:pic>
                    <p:nvPicPr>
                      <p:cNvPr id="0" name=""/>
                      <p:cNvPicPr/>
                      <p:nvPr/>
                    </p:nvPicPr>
                    <p:blipFill>
                      <a:blip r:embed="rId11"/>
                      <a:stretch>
                        <a:fillRect/>
                      </a:stretch>
                    </p:blipFill>
                    <p:spPr>
                      <a:xfrm>
                        <a:off x="2151063" y="5567363"/>
                        <a:ext cx="4038600" cy="738187"/>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1980455255"/>
              </p:ext>
            </p:extLst>
          </p:nvPr>
        </p:nvGraphicFramePr>
        <p:xfrm>
          <a:off x="2224640" y="4293168"/>
          <a:ext cx="4502150" cy="608013"/>
        </p:xfrm>
        <a:graphic>
          <a:graphicData uri="http://schemas.openxmlformats.org/presentationml/2006/ole">
            <mc:AlternateContent xmlns:mc="http://schemas.openxmlformats.org/markup-compatibility/2006">
              <mc:Choice xmlns:v="urn:schemas-microsoft-com:vml" Requires="v">
                <p:oleObj spid="_x0000_s3321" name="Equation" r:id="rId12" imgW="1790700" imgH="241300" progId="Equation.3">
                  <p:embed/>
                </p:oleObj>
              </mc:Choice>
              <mc:Fallback>
                <p:oleObj name="Equation" r:id="rId12" imgW="1790700" imgH="241300" progId="Equation.3">
                  <p:embed/>
                  <p:pic>
                    <p:nvPicPr>
                      <p:cNvPr id="0" name=""/>
                      <p:cNvPicPr/>
                      <p:nvPr/>
                    </p:nvPicPr>
                    <p:blipFill>
                      <a:blip r:embed="rId13"/>
                      <a:stretch>
                        <a:fillRect/>
                      </a:stretch>
                    </p:blipFill>
                    <p:spPr>
                      <a:xfrm>
                        <a:off x="2224640" y="4293168"/>
                        <a:ext cx="4502150" cy="608013"/>
                      </a:xfrm>
                      <a:prstGeom prst="rect">
                        <a:avLst/>
                      </a:prstGeom>
                    </p:spPr>
                  </p:pic>
                </p:oleObj>
              </mc:Fallback>
            </mc:AlternateContent>
          </a:graphicData>
        </a:graphic>
      </p:graphicFrame>
    </p:spTree>
    <p:extLst>
      <p:ext uri="{BB962C8B-B14F-4D97-AF65-F5344CB8AC3E}">
        <p14:creationId xmlns:p14="http://schemas.microsoft.com/office/powerpoint/2010/main" val="1443569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Procedure</a:t>
            </a:r>
            <a:endParaRPr lang="en-US" dirty="0"/>
          </a:p>
        </p:txBody>
      </p:sp>
      <p:sp>
        <p:nvSpPr>
          <p:cNvPr id="12" name="Content Placeholder 11"/>
          <p:cNvSpPr>
            <a:spLocks noGrp="1"/>
          </p:cNvSpPr>
          <p:nvPr>
            <p:ph idx="1"/>
          </p:nvPr>
        </p:nvSpPr>
        <p:spPr/>
        <p:txBody>
          <a:bodyPr/>
          <a:lstStyle/>
          <a:p>
            <a:r>
              <a:rPr lang="en-US" dirty="0" smtClean="0"/>
              <a:t>Start with U</a:t>
            </a:r>
            <a:r>
              <a:rPr lang="en-US" baseline="-25000" dirty="0" smtClean="0"/>
              <a:t>1</a:t>
            </a:r>
            <a:r>
              <a:rPr lang="en-US" dirty="0" smtClean="0"/>
              <a:t>, U</a:t>
            </a:r>
            <a:r>
              <a:rPr lang="en-US" baseline="-25000" dirty="0" smtClean="0"/>
              <a:t>2</a:t>
            </a:r>
            <a:r>
              <a:rPr lang="en-US" dirty="0" smtClean="0"/>
              <a:t>, U</a:t>
            </a:r>
            <a:r>
              <a:rPr lang="en-US" baseline="-25000" dirty="0" smtClean="0"/>
              <a:t>3</a:t>
            </a:r>
            <a:r>
              <a:rPr lang="en-US" dirty="0" smtClean="0"/>
              <a:t>, U</a:t>
            </a:r>
            <a:r>
              <a:rPr lang="en-US" baseline="-25000" dirty="0" smtClean="0"/>
              <a:t>4</a:t>
            </a:r>
            <a:endParaRPr lang="en-US" dirty="0" smtClean="0"/>
          </a:p>
          <a:p>
            <a:r>
              <a:rPr lang="en-US" dirty="0" smtClean="0"/>
              <a:t>Uniform distribution </a:t>
            </a:r>
          </a:p>
          <a:p>
            <a:pPr marL="0" indent="0">
              <a:buNone/>
            </a:pPr>
            <a:endParaRPr lang="en-US" dirty="0"/>
          </a:p>
        </p:txBody>
      </p:sp>
      <p:pic>
        <p:nvPicPr>
          <p:cNvPr id="13" name="Picture 12" descr="Screen Shot 2013-07-11 at 9.57.52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4424" y="3631848"/>
            <a:ext cx="3314700" cy="901700"/>
          </a:xfrm>
          <a:prstGeom prst="rect">
            <a:avLst/>
          </a:prstGeom>
        </p:spPr>
      </p:pic>
      <p:pic>
        <p:nvPicPr>
          <p:cNvPr id="14" name="Picture 13" descr="Screen Shot 2013-07-11 at 10.00.38 AM.png"/>
          <p:cNvPicPr>
            <a:picLocks noChangeAspect="1"/>
          </p:cNvPicPr>
          <p:nvPr/>
        </p:nvPicPr>
        <p:blipFill rotWithShape="1">
          <a:blip r:embed="rId4">
            <a:extLst>
              <a:ext uri="{28A0092B-C50C-407E-A947-70E740481C1C}">
                <a14:useLocalDpi xmlns:a14="http://schemas.microsoft.com/office/drawing/2010/main" val="0"/>
              </a:ext>
            </a:extLst>
          </a:blip>
          <a:srcRect l="6692" t="6061" r="6722" b="8829"/>
          <a:stretch/>
        </p:blipFill>
        <p:spPr>
          <a:xfrm>
            <a:off x="1368258" y="4533548"/>
            <a:ext cx="2870079" cy="1070078"/>
          </a:xfrm>
          <a:prstGeom prst="rect">
            <a:avLst/>
          </a:prstGeom>
        </p:spPr>
      </p:pic>
      <p:sp>
        <p:nvSpPr>
          <p:cNvPr id="16" name="TextBox 15"/>
          <p:cNvSpPr txBox="1"/>
          <p:nvPr/>
        </p:nvSpPr>
        <p:spPr>
          <a:xfrm>
            <a:off x="5080139" y="6040440"/>
            <a:ext cx="3898727" cy="223138"/>
          </a:xfrm>
          <a:prstGeom prst="rect">
            <a:avLst/>
          </a:prstGeom>
          <a:noFill/>
        </p:spPr>
        <p:txBody>
          <a:bodyPr wrap="square" rtlCol="0">
            <a:spAutoFit/>
          </a:bodyPr>
          <a:lstStyle/>
          <a:p>
            <a:r>
              <a:rPr lang="pl-PL" sz="850" dirty="0"/>
              <a:t>http://</a:t>
            </a:r>
            <a:r>
              <a:rPr lang="pl-PL" sz="850" dirty="0" err="1"/>
              <a:t>en.wikipedia.org</a:t>
            </a:r>
            <a:r>
              <a:rPr lang="pl-PL" sz="850" dirty="0"/>
              <a:t>/</a:t>
            </a:r>
            <a:r>
              <a:rPr lang="pl-PL" sz="850" dirty="0" err="1"/>
              <a:t>wiki</a:t>
            </a:r>
            <a:r>
              <a:rPr lang="pl-PL" sz="850" dirty="0"/>
              <a:t>/Uniform_distribution_%28continuous%29</a:t>
            </a:r>
            <a:endParaRPr lang="en-US" sz="850" dirty="0"/>
          </a:p>
        </p:txBody>
      </p:sp>
      <p:pic>
        <p:nvPicPr>
          <p:cNvPr id="17" name="Picture 16" descr="Screen Shot 2013-07-11 at 10.07.36 A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95766" y="2251044"/>
            <a:ext cx="4483100" cy="3556000"/>
          </a:xfrm>
          <a:prstGeom prst="rect">
            <a:avLst/>
          </a:prstGeom>
        </p:spPr>
      </p:pic>
    </p:spTree>
    <p:extLst>
      <p:ext uri="{BB962C8B-B14F-4D97-AF65-F5344CB8AC3E}">
        <p14:creationId xmlns:p14="http://schemas.microsoft.com/office/powerpoint/2010/main" val="876925749"/>
      </p:ext>
    </p:extLst>
  </p:cSld>
  <p:clrMapOvr>
    <a:masterClrMapping/>
  </p:clrMapOvr>
  <p:timing>
    <p:tnLst>
      <p:par>
        <p:cTn id="1" dur="indefinite" restart="never" nodeType="tmRoot"/>
      </p:par>
    </p:tnLst>
  </p:timing>
</p:sld>
</file>

<file path=ppt/theme/theme1.xml><?xml version="1.0" encoding="utf-8"?>
<a:theme xmlns:a="http://schemas.openxmlformats.org/drawingml/2006/main" name="Perception">
  <a:themeElements>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Perception">
      <a:majorFont>
        <a:latin typeface="Century Gothic"/>
        <a:ea typeface=""/>
        <a:cs typeface=""/>
        <a:font script="Jpan" typeface="メイリオ"/>
      </a:majorFont>
      <a:minorFont>
        <a:latin typeface="Century Gothic"/>
        <a:ea typeface=""/>
        <a:cs typeface=""/>
        <a:font script="Jpan" typeface="メイリオ"/>
      </a:minorFont>
    </a:fontScheme>
    <a:fmtScheme name="Perception">
      <a:fillStyleLst>
        <a:solidFill>
          <a:schemeClr val="phClr"/>
        </a:solidFill>
        <a:solidFill>
          <a:schemeClr val="phClr">
            <a:shade val="90000"/>
          </a:schemeClr>
        </a:solidFill>
        <a:solidFill>
          <a:schemeClr val="phClr">
            <a:shade val="80000"/>
          </a:schemeClr>
        </a:solidFill>
      </a:fillStyleLst>
      <a:lnStyleLst>
        <a:ln w="12700" cap="flat" cmpd="sng" algn="ctr">
          <a:solidFill>
            <a:schemeClr val="phClr">
              <a:satMod val="105000"/>
            </a:schemeClr>
          </a:solidFill>
          <a:prstDash val="solid"/>
        </a:ln>
        <a:ln w="25400" cap="flat" cmpd="sng" algn="ctr">
          <a:solidFill>
            <a:schemeClr val="phClr"/>
          </a:solidFill>
          <a:prstDash val="solid"/>
        </a:ln>
        <a:ln w="25400" cap="flat" cmpd="sng" algn="ctr">
          <a:solidFill>
            <a:schemeClr val="phClr">
              <a:alpha val="80000"/>
            </a:schemeClr>
          </a:solidFill>
          <a:prstDash val="solid"/>
        </a:ln>
      </a:lnStyleLst>
      <a:effectStyleLst>
        <a:effectStyle>
          <a:effectLst/>
        </a:effectStyle>
        <a:effectStyle>
          <a:effectLst/>
          <a:scene3d>
            <a:camera prst="obliqueTopRight"/>
            <a:lightRig rig="threePt" dir="tl"/>
          </a:scene3d>
          <a:sp3d>
            <a:bevelT w="25400" h="25400"/>
          </a:sp3d>
        </a:effectStyle>
        <a:effectStyle>
          <a:effectLst/>
          <a:scene3d>
            <a:camera prst="perspectiveFront" fov="4200000"/>
            <a:lightRig rig="balanced" dir="tl">
              <a:rot lat="0" lon="0" rev="18600000"/>
            </a:lightRig>
          </a:scene3d>
          <a:sp3d prstMaterial="metal">
            <a:bevelT w="63500" h="50800" prst="angle"/>
          </a:sp3d>
        </a:effectStyle>
      </a:effectStyleLst>
      <a:bgFillStyleLst>
        <a:solidFill>
          <a:schemeClr val="phClr">
            <a:tint val="90000"/>
          </a:schemeClr>
        </a:solidFill>
        <a:solidFill>
          <a:schemeClr val="phClr">
            <a:tint val="50000"/>
          </a:schemeClr>
        </a:solidFill>
        <a:solidFill>
          <a:schemeClr val="phClr">
            <a:shade val="60000"/>
          </a:schemeClr>
        </a:soli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Perception.thmx</Template>
  <TotalTime>8701</TotalTime>
  <Words>1452</Words>
  <Application>Microsoft Office PowerPoint</Application>
  <PresentationFormat>On-screen Show (4:3)</PresentationFormat>
  <Paragraphs>144</Paragraphs>
  <Slides>24</Slides>
  <Notes>14</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24</vt:i4>
      </vt:variant>
    </vt:vector>
  </HeadingPairs>
  <TitlesOfParts>
    <vt:vector size="27" baseType="lpstr">
      <vt:lpstr>Perception</vt:lpstr>
      <vt:lpstr>Equation</vt:lpstr>
      <vt:lpstr>Document</vt:lpstr>
      <vt:lpstr>Directional Dependence using Copulas</vt:lpstr>
      <vt:lpstr>Objectives</vt:lpstr>
      <vt:lpstr>Directional Dependence</vt:lpstr>
      <vt:lpstr>Directional Dependence </vt:lpstr>
      <vt:lpstr>Copulas</vt:lpstr>
      <vt:lpstr>Copulas</vt:lpstr>
      <vt:lpstr>Directional Dependence and Copulas</vt:lpstr>
      <vt:lpstr>Spatial Statistics</vt:lpstr>
      <vt:lpstr>Procedure</vt:lpstr>
      <vt:lpstr>Procedure</vt:lpstr>
      <vt:lpstr>Procedure</vt:lpstr>
      <vt:lpstr>Procedure</vt:lpstr>
      <vt:lpstr>PowerPoint Presentation</vt:lpstr>
      <vt:lpstr>Procedure</vt:lpstr>
      <vt:lpstr>Process</vt:lpstr>
      <vt:lpstr>Result</vt:lpstr>
      <vt:lpstr>Result</vt:lpstr>
      <vt:lpstr>Result</vt:lpstr>
      <vt:lpstr>PowerPoint Presentation</vt:lpstr>
      <vt:lpstr>Result</vt:lpstr>
      <vt:lpstr>Result</vt:lpstr>
      <vt:lpstr>Simulation</vt:lpstr>
      <vt:lpstr>Future Research</vt:lpstr>
      <vt:lpstr>References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Office 2004 Test Drive User</dc:creator>
  <cp:lastModifiedBy>Molly</cp:lastModifiedBy>
  <cp:revision>98</cp:revision>
  <dcterms:created xsi:type="dcterms:W3CDTF">2013-07-11T14:19:58Z</dcterms:created>
  <dcterms:modified xsi:type="dcterms:W3CDTF">2013-10-03T16:08:39Z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